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645" r:id="rId2"/>
    <p:sldId id="497" r:id="rId3"/>
    <p:sldId id="670" r:id="rId4"/>
    <p:sldId id="648" r:id="rId5"/>
    <p:sldId id="663" r:id="rId6"/>
    <p:sldId id="694" r:id="rId7"/>
    <p:sldId id="513" r:id="rId8"/>
    <p:sldId id="673" r:id="rId9"/>
    <p:sldId id="627" r:id="rId10"/>
    <p:sldId id="634" r:id="rId11"/>
    <p:sldId id="662" r:id="rId12"/>
    <p:sldId id="635" r:id="rId13"/>
    <p:sldId id="669" r:id="rId14"/>
    <p:sldId id="656" r:id="rId15"/>
    <p:sldId id="664" r:id="rId16"/>
    <p:sldId id="665" r:id="rId17"/>
    <p:sldId id="666" r:id="rId18"/>
    <p:sldId id="693" r:id="rId19"/>
    <p:sldId id="695" r:id="rId20"/>
    <p:sldId id="667" r:id="rId21"/>
    <p:sldId id="668" r:id="rId22"/>
    <p:sldId id="671" r:id="rId23"/>
    <p:sldId id="675" r:id="rId24"/>
    <p:sldId id="697" r:id="rId25"/>
    <p:sldId id="691" r:id="rId26"/>
    <p:sldId id="692" r:id="rId27"/>
    <p:sldId id="701" r:id="rId28"/>
    <p:sldId id="677" r:id="rId29"/>
    <p:sldId id="687" r:id="rId30"/>
    <p:sldId id="688" r:id="rId31"/>
    <p:sldId id="689" r:id="rId32"/>
    <p:sldId id="702" r:id="rId33"/>
    <p:sldId id="703" r:id="rId34"/>
    <p:sldId id="704" r:id="rId35"/>
    <p:sldId id="700" r:id="rId36"/>
    <p:sldId id="698" r:id="rId37"/>
    <p:sldId id="699" r:id="rId38"/>
  </p:sldIdLst>
  <p:sldSz cx="9144000" cy="6858000" type="screen4x3"/>
  <p:notesSz cx="6781800" cy="991076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1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419"/>
    <a:srgbClr val="FF7300"/>
    <a:srgbClr val="FF5500"/>
    <a:srgbClr val="FF8000"/>
    <a:srgbClr val="DDDDDD"/>
    <a:srgbClr val="0003CC"/>
    <a:srgbClr val="0000CC"/>
    <a:srgbClr val="4B71C5"/>
    <a:srgbClr val="FFF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6" autoAdjust="0"/>
    <p:restoredTop sz="94660"/>
  </p:normalViewPr>
  <p:slideViewPr>
    <p:cSldViewPr>
      <p:cViewPr varScale="1">
        <p:scale>
          <a:sx n="108" d="100"/>
          <a:sy n="108" d="100"/>
        </p:scale>
        <p:origin x="2076" y="10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>
      <p:cViewPr>
        <p:scale>
          <a:sx n="100" d="100"/>
          <a:sy n="100" d="100"/>
        </p:scale>
        <p:origin x="-2816" y="680"/>
      </p:cViewPr>
      <p:guideLst>
        <p:guide orient="horz" pos="3121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1.xml"/><Relationship Id="rId1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Zahn-, Mund- &amp; Zahnersatzpflege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Aufbauwissen Kinder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546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 baseline="30000" dirty="0">
                <a:cs typeface="Arial" charset="0"/>
              </a:rPr>
              <a:t>©</a:t>
            </a:r>
            <a:r>
              <a:rPr lang="de-DE" dirty="0" err="1">
                <a:cs typeface="Arial" charset="0"/>
              </a:rPr>
              <a:t>LZK</a:t>
            </a:r>
            <a:r>
              <a:rPr lang="de-DE" dirty="0">
                <a:cs typeface="Arial" charset="0"/>
              </a:rPr>
              <a:t> BW</a:t>
            </a:r>
            <a:endParaRPr lang="de-DE" dirty="0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15463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1A66EA5-2F95-384B-932D-E278F22063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860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05AAB71-32FF-9546-8038-8428D30C8D7F}" type="datetime1">
              <a:rPr lang="de-DE"/>
              <a:pPr>
                <a:defRPr/>
              </a:pPr>
              <a:t>28.07.2020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2950"/>
            <a:ext cx="4956175" cy="3716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33388" y="4706938"/>
            <a:ext cx="5953125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0"/>
            <a:endParaRPr lang="de-DE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5463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Autor - uklu zmk 2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15463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53ADE3-9A2C-3C4B-B3E7-258F90C4AD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43739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190500" indent="-190500" algn="l" rtl="0" eaLnBrk="0" fontAlgn="base" hangingPunct="0">
      <a:spcBef>
        <a:spcPct val="30000"/>
      </a:spcBef>
      <a:spcAft>
        <a:spcPct val="0"/>
      </a:spcAft>
      <a:buSzPct val="75000"/>
      <a:buFont typeface="Wingdings" charset="0"/>
      <a:buChar char="Ø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571500" indent="-190500" algn="l" rtl="0" eaLnBrk="0" fontAlgn="base" hangingPunct="0">
      <a:spcBef>
        <a:spcPct val="30000"/>
      </a:spcBef>
      <a:spcAft>
        <a:spcPct val="0"/>
      </a:spcAft>
      <a:buSzPct val="125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7116138-2D30-8048-AC0E-050A458D7996}" type="datetime1">
              <a:rPr lang="de-DE"/>
              <a:pPr>
                <a:defRPr/>
              </a:pPr>
              <a:t>28.07.2020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Autor - uklu zmk 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033665-6ACE-B744-BAF2-5A4C30B2BA15}" type="slidenum">
              <a:rPr lang="de-DE"/>
              <a:pPr>
                <a:defRPr/>
              </a:pPr>
              <a:t>2</a:t>
            </a:fld>
            <a:endParaRPr lang="de-DE"/>
          </a:p>
        </p:txBody>
      </p:sp>
      <p:sp>
        <p:nvSpPr>
          <p:cNvPr id="783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026" tIns="44513" rIns="89026" bIns="44513"/>
          <a:lstStyle/>
          <a:p>
            <a:pPr eaLnBrk="1" hangingPunct="1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05AAB71-32FF-9546-8038-8428D30C8D7F}" type="datetime1">
              <a:rPr lang="de-DE" smtClean="0"/>
              <a:pPr>
                <a:defRPr/>
              </a:pPr>
              <a:t>28.07.2020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Autor - uklu zmk 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3ADE3-9A2C-3C4B-B3E7-258F90C4AD0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00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8467A45-2F7A-AB47-8CBE-A142F4445D89}" type="datetime1">
              <a:rPr lang="de-DE"/>
              <a:pPr>
                <a:defRPr/>
              </a:pPr>
              <a:t>28.07.2020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AKABe BW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934F35-4874-214A-B37E-A1BB0018A557}" type="slidenum">
              <a:rPr lang="de-DE"/>
              <a:pPr>
                <a:defRPr/>
              </a:pPr>
              <a:t>12</a:t>
            </a:fld>
            <a:endParaRPr lang="de-DE"/>
          </a:p>
        </p:txBody>
      </p:sp>
      <p:sp>
        <p:nvSpPr>
          <p:cNvPr id="848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026" tIns="44513" rIns="89026" bIns="44513"/>
          <a:lstStyle/>
          <a:p>
            <a:pPr eaLnBrk="1" hangingPunct="1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A3053B6-2B79-904B-A4F0-EA9A02781B9C}" type="datetime1">
              <a:rPr lang="de-DE"/>
              <a:pPr>
                <a:defRPr/>
              </a:pPr>
              <a:t>28.07.2020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Autor - uklu zmk 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B5C4F6-FAFE-9C41-910F-FE8D96A61461}" type="slidenum">
              <a:rPr lang="de-DE"/>
              <a:pPr>
                <a:defRPr/>
              </a:pPr>
              <a:t>13</a:t>
            </a:fld>
            <a:endParaRPr lang="de-DE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05AAB71-32FF-9546-8038-8428D30C8D7F}" type="datetime1">
              <a:rPr lang="de-DE" smtClean="0"/>
              <a:pPr>
                <a:defRPr/>
              </a:pPr>
              <a:t>28.07.2020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Autor - uklu zmk 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3ADE3-9A2C-3C4B-B3E7-258F90C4AD0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00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E1E00B1-9546-314D-92C1-82CC991D7103}" type="datetime1">
              <a:rPr lang="de-DE"/>
              <a:pPr>
                <a:defRPr/>
              </a:pPr>
              <a:t>28.07.2020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AKABe BW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02E2E-749F-7140-B7A5-A179D57F2E59}" type="slidenum">
              <a:rPr lang="de-DE"/>
              <a:pPr>
                <a:defRPr/>
              </a:pPr>
              <a:t>27</a:t>
            </a:fld>
            <a:endParaRPr lang="de-DE"/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90500" indent="-190500" eaLnBrk="1" hangingPunct="1">
              <a:defRPr/>
            </a:pPr>
            <a:endParaRPr lang="de-DE" dirty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E1E00B1-9546-314D-92C1-82CC991D7103}" type="datetime1">
              <a:rPr lang="de-DE"/>
              <a:pPr>
                <a:defRPr/>
              </a:pPr>
              <a:t>28.07.2020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AKABe BW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02E2E-749F-7140-B7A5-A179D57F2E59}" type="slidenum">
              <a:rPr lang="de-DE"/>
              <a:pPr>
                <a:defRPr/>
              </a:pPr>
              <a:t>32</a:t>
            </a:fld>
            <a:endParaRPr lang="de-DE"/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90500" indent="-190500" eaLnBrk="1" hangingPunct="1">
              <a:defRPr/>
            </a:pPr>
            <a:endParaRPr lang="de-DE" dirty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E1E00B1-9546-314D-92C1-82CC991D7103}" type="datetime1">
              <a:rPr lang="de-DE"/>
              <a:pPr>
                <a:defRPr/>
              </a:pPr>
              <a:t>28.07.2020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AKABe BW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02E2E-749F-7140-B7A5-A179D57F2E59}" type="slidenum">
              <a:rPr lang="de-DE"/>
              <a:pPr>
                <a:defRPr/>
              </a:pPr>
              <a:t>33</a:t>
            </a:fld>
            <a:endParaRPr lang="de-DE"/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90500" indent="-190500" eaLnBrk="1" hangingPunct="1">
              <a:defRPr/>
            </a:pPr>
            <a:endParaRPr lang="de-DE" dirty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E1E00B1-9546-314D-92C1-82CC991D7103}" type="datetime1">
              <a:rPr lang="de-DE"/>
              <a:pPr>
                <a:defRPr/>
              </a:pPr>
              <a:t>28.07.2020</a:t>
            </a:fld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AKABe BW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02E2E-749F-7140-B7A5-A179D57F2E59}" type="slidenum">
              <a:rPr lang="de-DE"/>
              <a:pPr>
                <a:defRPr/>
              </a:pPr>
              <a:t>34</a:t>
            </a:fld>
            <a:endParaRPr lang="de-DE"/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90500" indent="-190500" eaLnBrk="1" hangingPunct="1">
              <a:defRPr/>
            </a:pPr>
            <a:endParaRPr lang="de-DE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2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9824A-344B-E24D-85AA-344689BF9E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1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77CE-5920-AE4F-9686-2B7FEBCE56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9413" y="88900"/>
            <a:ext cx="2159000" cy="65865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88900"/>
            <a:ext cx="6326188" cy="65865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CC8C7-A962-B742-98D6-6D73487E1C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34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514CF-1DF2-D24A-9B16-09B9E62F99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298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2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ADEB6-7EBA-B44C-978D-4F8F092F0F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41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917575"/>
            <a:ext cx="4241800" cy="575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917575"/>
            <a:ext cx="4243388" cy="5757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A182F-6A7A-5E4D-8268-185A2CA7CC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3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78F14-969A-314C-A398-9F884B2205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82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2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D0CE4-3E06-0F41-936C-85CAC43363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96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3C6CA-6F97-6141-9E64-27DD97A1CD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7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2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456DE-800D-9C4B-9620-6AAEBE8D91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04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2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8B63B-6B8C-3343-85BE-61FB8C2761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60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AutoShape 140"/>
          <p:cNvSpPr>
            <a:spLocks noChangeArrowheads="1"/>
          </p:cNvSpPr>
          <p:nvPr/>
        </p:nvSpPr>
        <p:spPr bwMode="auto">
          <a:xfrm>
            <a:off x="250825" y="917575"/>
            <a:ext cx="8637588" cy="5757863"/>
          </a:xfrm>
          <a:prstGeom prst="roundRect">
            <a:avLst>
              <a:gd name="adj" fmla="val 77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000" tIns="180000" rIns="90000" bIns="180000"/>
          <a:lstStyle/>
          <a:p>
            <a:pPr marL="342900" indent="-342900" algn="l">
              <a:spcBef>
                <a:spcPct val="20000"/>
              </a:spcBef>
              <a:buSzPct val="75000"/>
              <a:buFont typeface="Wingdings" charset="0"/>
              <a:buChar char="Ø"/>
              <a:defRPr/>
            </a:pPr>
            <a:endParaRPr lang="de-DE">
              <a:latin typeface="Arial" charset="0"/>
              <a:cs typeface="+mn-cs"/>
            </a:endParaRPr>
          </a:p>
        </p:txBody>
      </p:sp>
      <p:sp>
        <p:nvSpPr>
          <p:cNvPr id="1027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17575"/>
            <a:ext cx="8637588" cy="5757863"/>
          </a:xfrm>
          <a:prstGeom prst="roundRect">
            <a:avLst>
              <a:gd name="adj" fmla="val 77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80000" tIns="180000" rIns="90000" bIns="1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00" y="88900"/>
            <a:ext cx="61740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257675" y="3109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248" name="Rectangle 2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35800" y="66103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E249D356-69E4-D149-893D-0D2CF66343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2" name="Gruppierung 1"/>
          <p:cNvGrpSpPr/>
          <p:nvPr userDrawn="1"/>
        </p:nvGrpSpPr>
        <p:grpSpPr>
          <a:xfrm>
            <a:off x="250825" y="719138"/>
            <a:ext cx="8639999" cy="179387"/>
            <a:chOff x="250825" y="719138"/>
            <a:chExt cx="7676445" cy="179387"/>
          </a:xfrm>
        </p:grpSpPr>
        <p:sp>
          <p:nvSpPr>
            <p:cNvPr id="1250" name="AutoShape 226"/>
            <p:cNvSpPr>
              <a:spLocks noChangeArrowheads="1"/>
            </p:cNvSpPr>
            <p:nvPr/>
          </p:nvSpPr>
          <p:spPr bwMode="auto">
            <a:xfrm>
              <a:off x="250825" y="719138"/>
              <a:ext cx="959556" cy="179387"/>
            </a:xfrm>
            <a:prstGeom prst="roundRect">
              <a:avLst>
                <a:gd name="adj" fmla="val 26551"/>
              </a:avLst>
            </a:prstGeom>
            <a:gradFill rotWithShape="0">
              <a:gsLst>
                <a:gs pos="0">
                  <a:srgbClr val="EDD419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r>
                <a:rPr lang="de-DE" sz="1000" dirty="0">
                  <a:latin typeface="Arial" charset="0"/>
                  <a:cs typeface="+mn-cs"/>
                </a:rPr>
                <a:t>Anatomie</a:t>
              </a:r>
              <a:endParaRPr lang="de-DE" dirty="0">
                <a:cs typeface="+mn-cs"/>
              </a:endParaRPr>
            </a:p>
          </p:txBody>
        </p:sp>
        <p:sp>
          <p:nvSpPr>
            <p:cNvPr id="1251" name="AutoShape 227"/>
            <p:cNvSpPr>
              <a:spLocks noChangeArrowheads="1"/>
            </p:cNvSpPr>
            <p:nvPr/>
          </p:nvSpPr>
          <p:spPr bwMode="auto">
            <a:xfrm>
              <a:off x="1210381" y="719138"/>
              <a:ext cx="961319" cy="179387"/>
            </a:xfrm>
            <a:prstGeom prst="roundRect">
              <a:avLst>
                <a:gd name="adj" fmla="val 26551"/>
              </a:avLst>
            </a:prstGeom>
            <a:gradFill rotWithShape="0">
              <a:gsLst>
                <a:gs pos="0">
                  <a:srgbClr val="EDD419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r>
                <a:rPr lang="de-DE" sz="1000" dirty="0">
                  <a:latin typeface="Arial" charset="0"/>
                  <a:cs typeface="+mn-cs"/>
                </a:rPr>
                <a:t>Gebiss – Stadien</a:t>
              </a:r>
            </a:p>
          </p:txBody>
        </p:sp>
        <p:sp>
          <p:nvSpPr>
            <p:cNvPr id="1252" name="AutoShape 228"/>
            <p:cNvSpPr>
              <a:spLocks noChangeArrowheads="1"/>
            </p:cNvSpPr>
            <p:nvPr/>
          </p:nvSpPr>
          <p:spPr bwMode="auto">
            <a:xfrm>
              <a:off x="2169936" y="719138"/>
              <a:ext cx="959556" cy="179387"/>
            </a:xfrm>
            <a:prstGeom prst="roundRect">
              <a:avLst>
                <a:gd name="adj" fmla="val 26551"/>
              </a:avLst>
            </a:prstGeom>
            <a:gradFill rotWithShape="0">
              <a:gsLst>
                <a:gs pos="0">
                  <a:srgbClr val="EDD419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r>
                <a:rPr lang="de-DE" sz="1000" dirty="0">
                  <a:latin typeface="Arial" charset="0"/>
                  <a:cs typeface="+mn-cs"/>
                </a:rPr>
                <a:t>Kieferorthopädie</a:t>
              </a:r>
            </a:p>
          </p:txBody>
        </p:sp>
        <p:sp>
          <p:nvSpPr>
            <p:cNvPr id="1253" name="AutoShape 229"/>
            <p:cNvSpPr>
              <a:spLocks noChangeArrowheads="1"/>
            </p:cNvSpPr>
            <p:nvPr/>
          </p:nvSpPr>
          <p:spPr bwMode="auto">
            <a:xfrm>
              <a:off x="3129492" y="719138"/>
              <a:ext cx="959556" cy="179387"/>
            </a:xfrm>
            <a:prstGeom prst="roundRect">
              <a:avLst>
                <a:gd name="adj" fmla="val 26551"/>
              </a:avLst>
            </a:prstGeom>
            <a:gradFill rotWithShape="0">
              <a:gsLst>
                <a:gs pos="0">
                  <a:srgbClr val="EDD419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r>
                <a:rPr lang="de-DE" sz="1000" dirty="0">
                  <a:latin typeface="Arial" charset="0"/>
                  <a:cs typeface="+mn-cs"/>
                </a:rPr>
                <a:t>Erkrankungen</a:t>
              </a:r>
            </a:p>
          </p:txBody>
        </p:sp>
        <p:sp>
          <p:nvSpPr>
            <p:cNvPr id="1254" name="AutoShape 230"/>
            <p:cNvSpPr>
              <a:spLocks noChangeArrowheads="1"/>
            </p:cNvSpPr>
            <p:nvPr/>
          </p:nvSpPr>
          <p:spPr bwMode="auto">
            <a:xfrm>
              <a:off x="4090811" y="719138"/>
              <a:ext cx="957792" cy="179387"/>
            </a:xfrm>
            <a:prstGeom prst="roundRect">
              <a:avLst>
                <a:gd name="adj" fmla="val 26551"/>
              </a:avLst>
            </a:prstGeom>
            <a:gradFill rotWithShape="0">
              <a:gsLst>
                <a:gs pos="0">
                  <a:srgbClr val="EDD419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r>
                <a:rPr lang="de-DE" sz="1000" dirty="0">
                  <a:latin typeface="Arial" charset="0"/>
                  <a:cs typeface="+mn-cs"/>
                </a:rPr>
                <a:t>Vorbeugung</a:t>
              </a:r>
            </a:p>
          </p:txBody>
        </p:sp>
        <p:sp>
          <p:nvSpPr>
            <p:cNvPr id="1255" name="AutoShape 231"/>
            <p:cNvSpPr>
              <a:spLocks noChangeArrowheads="1"/>
            </p:cNvSpPr>
            <p:nvPr/>
          </p:nvSpPr>
          <p:spPr bwMode="auto">
            <a:xfrm>
              <a:off x="5048603" y="719138"/>
              <a:ext cx="961319" cy="179387"/>
            </a:xfrm>
            <a:prstGeom prst="roundRect">
              <a:avLst>
                <a:gd name="adj" fmla="val 26551"/>
              </a:avLst>
            </a:prstGeom>
            <a:gradFill rotWithShape="0">
              <a:gsLst>
                <a:gs pos="0">
                  <a:srgbClr val="EDD419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r>
                <a:rPr lang="de-DE" sz="1000" dirty="0">
                  <a:latin typeface="Arial" charset="0"/>
                  <a:cs typeface="+mn-cs"/>
                </a:rPr>
                <a:t>Pflegemittel</a:t>
              </a:r>
            </a:p>
          </p:txBody>
        </p:sp>
        <p:sp>
          <p:nvSpPr>
            <p:cNvPr id="1256" name="AutoShape 232"/>
            <p:cNvSpPr>
              <a:spLocks noChangeArrowheads="1"/>
            </p:cNvSpPr>
            <p:nvPr/>
          </p:nvSpPr>
          <p:spPr bwMode="auto">
            <a:xfrm>
              <a:off x="6008158" y="719138"/>
              <a:ext cx="959556" cy="179387"/>
            </a:xfrm>
            <a:prstGeom prst="roundRect">
              <a:avLst>
                <a:gd name="adj" fmla="val 26551"/>
              </a:avLst>
            </a:prstGeom>
            <a:gradFill rotWithShape="0">
              <a:gsLst>
                <a:gs pos="0">
                  <a:srgbClr val="EDD419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r>
                <a:rPr lang="de-DE" sz="1000" dirty="0">
                  <a:latin typeface="Arial" charset="0"/>
                  <a:cs typeface="+mn-cs"/>
                </a:rPr>
                <a:t>Pflegemethoden</a:t>
              </a:r>
            </a:p>
          </p:txBody>
        </p:sp>
        <p:sp>
          <p:nvSpPr>
            <p:cNvPr id="1257" name="AutoShape 233"/>
            <p:cNvSpPr>
              <a:spLocks noChangeArrowheads="1"/>
            </p:cNvSpPr>
            <p:nvPr/>
          </p:nvSpPr>
          <p:spPr bwMode="auto">
            <a:xfrm>
              <a:off x="6967714" y="719138"/>
              <a:ext cx="959556" cy="179387"/>
            </a:xfrm>
            <a:prstGeom prst="roundRect">
              <a:avLst>
                <a:gd name="adj" fmla="val 26551"/>
              </a:avLst>
            </a:prstGeom>
            <a:gradFill rotWithShape="0">
              <a:gsLst>
                <a:gs pos="0">
                  <a:srgbClr val="EDD419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r>
                <a:rPr lang="de-DE" sz="1000" dirty="0">
                  <a:latin typeface="Arial" charset="0"/>
                  <a:cs typeface="+mn-cs"/>
                </a:rPr>
                <a:t>Schau genau!</a:t>
              </a:r>
              <a:endParaRPr lang="de-DE" dirty="0">
                <a:cs typeface="+mn-cs"/>
              </a:endParaRPr>
            </a:p>
          </p:txBody>
        </p:sp>
      </p:grpSp>
      <p:pic>
        <p:nvPicPr>
          <p:cNvPr id="20" name="Bild 1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5" y="134938"/>
            <a:ext cx="235426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3"/>
          <p:cNvSpPr txBox="1">
            <a:spLocks noChangeArrowheads="1"/>
          </p:cNvSpPr>
          <p:nvPr userDrawn="1"/>
        </p:nvSpPr>
        <p:spPr bwMode="auto">
          <a:xfrm>
            <a:off x="3124200" y="6584945"/>
            <a:ext cx="28956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800" dirty="0">
                <a:latin typeface="Arial" charset="0"/>
                <a:cs typeface="Arial" charset="0"/>
              </a:rPr>
              <a:t>©LZK BW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charset="0"/>
        <a:buChar char="Ø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7B748A-E222-3F4D-B5D3-4512B31634CF}" type="slidenum">
              <a:rPr lang="de-DE"/>
              <a:pPr>
                <a:defRPr/>
              </a:pPr>
              <a:t>1</a:t>
            </a:fld>
            <a:endParaRPr lang="de-DE"/>
          </a:p>
        </p:txBody>
      </p:sp>
      <p:sp>
        <p:nvSpPr>
          <p:cNvPr id="17" name="Rechteck 16"/>
          <p:cNvSpPr/>
          <p:nvPr/>
        </p:nvSpPr>
        <p:spPr bwMode="auto">
          <a:xfrm>
            <a:off x="9338" y="0"/>
            <a:ext cx="9134662" cy="66864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331913" y="2060848"/>
            <a:ext cx="6264275" cy="399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30000"/>
              </a:lnSpc>
              <a:tabLst>
                <a:tab pos="0" algn="l"/>
              </a:tabLst>
              <a:defRPr/>
            </a:pPr>
            <a:r>
              <a:rPr lang="de-DE" b="1" dirty="0"/>
              <a:t>Aufbauwissen Kinder</a:t>
            </a:r>
          </a:p>
          <a:p>
            <a:pPr algn="l">
              <a:lnSpc>
                <a:spcPct val="130000"/>
              </a:lnSpc>
              <a:tabLst>
                <a:tab pos="0" algn="l"/>
              </a:tabLst>
              <a:defRPr/>
            </a:pPr>
            <a:r>
              <a:rPr lang="de-DE" dirty="0"/>
              <a:t>Milch- und Wechselgebiss &amp; Pflegetipps</a:t>
            </a:r>
          </a:p>
          <a:p>
            <a:pPr algn="l">
              <a:lnSpc>
                <a:spcPct val="150000"/>
              </a:lnSpc>
              <a:defRPr/>
            </a:pPr>
            <a:endParaRPr lang="de-DE" sz="2000" dirty="0"/>
          </a:p>
          <a:p>
            <a:pPr algn="l">
              <a:lnSpc>
                <a:spcPct val="140000"/>
              </a:lnSpc>
              <a:tabLst>
                <a:tab pos="0" algn="l"/>
              </a:tabLst>
              <a:defRPr/>
            </a:pPr>
            <a:endParaRPr lang="de-DE" sz="2000" dirty="0"/>
          </a:p>
          <a:p>
            <a:pPr algn="l">
              <a:lnSpc>
                <a:spcPct val="140000"/>
              </a:lnSpc>
              <a:tabLst>
                <a:tab pos="0" algn="l"/>
              </a:tabLst>
              <a:defRPr/>
            </a:pPr>
            <a:r>
              <a:rPr lang="de-DE" sz="1600" dirty="0"/>
              <a:t>Im Auftrag der LZK-BW</a:t>
            </a:r>
          </a:p>
          <a:p>
            <a:pPr algn="l">
              <a:lnSpc>
                <a:spcPct val="140000"/>
              </a:lnSpc>
              <a:tabLst>
                <a:tab pos="0" algn="l"/>
              </a:tabLst>
              <a:defRPr/>
            </a:pPr>
            <a:r>
              <a:rPr lang="de-DE" sz="1600" dirty="0"/>
              <a:t>Arbeitskreis Alterszahnheilkunde und</a:t>
            </a:r>
          </a:p>
          <a:p>
            <a:pPr algn="l">
              <a:lnSpc>
                <a:spcPct val="140000"/>
              </a:lnSpc>
              <a:tabLst>
                <a:tab pos="0" algn="l"/>
              </a:tabLst>
              <a:defRPr/>
            </a:pPr>
            <a:r>
              <a:rPr lang="de-DE" sz="1600" dirty="0"/>
              <a:t>Behindertenbehandlung - </a:t>
            </a:r>
            <a:r>
              <a:rPr lang="de-DE" sz="1600" dirty="0" err="1"/>
              <a:t>AKABe</a:t>
            </a:r>
            <a:r>
              <a:rPr lang="de-DE" sz="1600" dirty="0"/>
              <a:t> BW</a:t>
            </a:r>
            <a:endParaRPr lang="de-DE" dirty="0"/>
          </a:p>
          <a:p>
            <a:pPr algn="l">
              <a:lnSpc>
                <a:spcPct val="140000"/>
              </a:lnSpc>
              <a:tabLst>
                <a:tab pos="0" algn="l"/>
              </a:tabLst>
              <a:defRPr/>
            </a:pPr>
            <a:endParaRPr lang="de-DE" sz="1600" dirty="0"/>
          </a:p>
          <a:p>
            <a:pPr algn="l">
              <a:lnSpc>
                <a:spcPct val="140000"/>
              </a:lnSpc>
              <a:tabLst>
                <a:tab pos="0" algn="l"/>
              </a:tabLst>
              <a:defRPr/>
            </a:pPr>
            <a:endParaRPr lang="de-DE" sz="1600" dirty="0"/>
          </a:p>
          <a:p>
            <a:pPr algn="l">
              <a:lnSpc>
                <a:spcPct val="140000"/>
              </a:lnSpc>
              <a:tabLst>
                <a:tab pos="0" algn="l"/>
              </a:tabLst>
              <a:defRPr/>
            </a:pPr>
            <a:r>
              <a:rPr lang="de-DE" sz="1600" dirty="0"/>
              <a:t>Stand</a:t>
            </a:r>
            <a:r>
              <a:rPr lang="de-DE" sz="1600"/>
              <a:t>: 04/</a:t>
            </a:r>
            <a:r>
              <a:rPr lang="de-DE" sz="1600" dirty="0"/>
              <a:t>2020</a:t>
            </a:r>
          </a:p>
        </p:txBody>
      </p:sp>
      <p:pic>
        <p:nvPicPr>
          <p:cNvPr id="19" name="Picture 5" descr="Kammer-Ihr-Partner-bla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250" y="603250"/>
            <a:ext cx="16557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-252413" y="1988840"/>
            <a:ext cx="8064501" cy="3240088"/>
          </a:xfrm>
          <a:prstGeom prst="rect">
            <a:avLst/>
          </a:prstGeom>
          <a:noFill/>
          <a:ln w="15875">
            <a:solidFill>
              <a:srgbClr val="FE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de-DE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468313" y="-9339"/>
            <a:ext cx="539750" cy="568325"/>
          </a:xfrm>
          <a:prstGeom prst="rect">
            <a:avLst/>
          </a:prstGeom>
          <a:solidFill>
            <a:srgbClr val="003B7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de-DE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68313" y="1284660"/>
            <a:ext cx="539750" cy="5581650"/>
          </a:xfrm>
          <a:prstGeom prst="rect">
            <a:avLst/>
          </a:prstGeom>
          <a:gradFill rotWithShape="1">
            <a:gsLst>
              <a:gs pos="0">
                <a:srgbClr val="003B79"/>
              </a:gs>
              <a:gs pos="100000">
                <a:srgbClr val="FECC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de-DE"/>
          </a:p>
        </p:txBody>
      </p:sp>
      <p:pic>
        <p:nvPicPr>
          <p:cNvPr id="37" name="Bild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19" y="588873"/>
            <a:ext cx="3600000" cy="674206"/>
          </a:xfrm>
          <a:prstGeom prst="rect">
            <a:avLst/>
          </a:prstGeom>
        </p:spPr>
      </p:pic>
      <p:pic>
        <p:nvPicPr>
          <p:cNvPr id="38" name="Picture 7" descr="070917gs003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309540"/>
            <a:ext cx="3744416" cy="249302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62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DB9A1-FEB3-A04F-A037-577740E4DAA1}" type="slidenum">
              <a:rPr lang="de-DE"/>
              <a:pPr>
                <a:defRPr/>
              </a:pPr>
              <a:t>10</a:t>
            </a:fld>
            <a:endParaRPr lang="de-DE"/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Pflegemittel – Fluoridzahnpasta</a:t>
            </a:r>
          </a:p>
        </p:txBody>
      </p:sp>
      <p:pic>
        <p:nvPicPr>
          <p:cNvPr id="9" name="Grafik 5">
            <a:extLst>
              <a:ext uri="{FF2B5EF4-FFF2-40B4-BE49-F238E27FC236}">
                <a16:creationId xmlns:a16="http://schemas.microsoft.com/office/drawing/2014/main" id="{D1722E2A-8190-451C-B6F8-BE1E5EF48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1992" y="2780927"/>
            <a:ext cx="6991905" cy="339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3" descr="Bildschirmfoto 2019-12-31 um 13.30.33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1091220"/>
            <a:ext cx="2880320" cy="1586084"/>
          </a:xfrm>
          <a:prstGeom prst="rect">
            <a:avLst/>
          </a:prstGeom>
        </p:spPr>
      </p:pic>
      <p:pic>
        <p:nvPicPr>
          <p:cNvPr id="12" name="Bild 11" descr="Bildschirmfoto 2019-12-31 um 13.30.33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1220"/>
            <a:ext cx="2880320" cy="158608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191708" y="2213731"/>
            <a:ext cx="740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Arial"/>
                <a:cs typeface="Arial"/>
              </a:rPr>
              <a:t>Quelle:</a:t>
            </a:r>
          </a:p>
          <a:p>
            <a:r>
              <a:rPr lang="de-DE" sz="1200" dirty="0" err="1">
                <a:latin typeface="Arial"/>
                <a:cs typeface="Arial"/>
              </a:rPr>
              <a:t>DGPZM</a:t>
            </a:r>
            <a:endParaRPr lang="de-DE" sz="1200" dirty="0">
              <a:latin typeface="Arial"/>
              <a:cs typeface="Arial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359922" y="1073432"/>
            <a:ext cx="139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/>
                <a:cs typeface="Arial"/>
              </a:rPr>
              <a:t>Reiskorn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242907" y="1069471"/>
            <a:ext cx="98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>
                <a:latin typeface="Arial"/>
                <a:cs typeface="Arial"/>
              </a:rPr>
              <a:t>Erbse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31015" y="6174252"/>
            <a:ext cx="7241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"/>
                <a:cs typeface="Arial"/>
              </a:rPr>
              <a:t>Kinder sind geschmacksempfindlich – auf Geschmack achten! </a:t>
            </a:r>
          </a:p>
        </p:txBody>
      </p:sp>
      <p:sp>
        <p:nvSpPr>
          <p:cNvPr id="13" name="AutoShape 231"/>
          <p:cNvSpPr>
            <a:spLocks noChangeArrowheads="1"/>
          </p:cNvSpPr>
          <p:nvPr/>
        </p:nvSpPr>
        <p:spPr bwMode="auto">
          <a:xfrm>
            <a:off x="5650824" y="719138"/>
            <a:ext cx="1081985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Pflegemittel</a:t>
            </a:r>
          </a:p>
        </p:txBody>
      </p:sp>
    </p:spTree>
    <p:extLst>
      <p:ext uri="{BB962C8B-B14F-4D97-AF65-F5344CB8AC3E}">
        <p14:creationId xmlns:p14="http://schemas.microsoft.com/office/powerpoint/2010/main" val="134216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DB9A1-FEB3-A04F-A037-577740E4DAA1}" type="slidenum">
              <a:rPr lang="de-DE"/>
              <a:pPr>
                <a:defRPr/>
              </a:pPr>
              <a:t>11</a:t>
            </a:fld>
            <a:endParaRPr lang="de-DE"/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Pflegemittel – Dreikopfzahnbürste</a:t>
            </a:r>
          </a:p>
        </p:txBody>
      </p:sp>
      <p:sp>
        <p:nvSpPr>
          <p:cNvPr id="776197" name="AutoShap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de-DE" dirty="0">
                <a:solidFill>
                  <a:srgbClr val="0000CC"/>
                </a:solidFill>
                <a:cs typeface="+mn-cs"/>
              </a:rPr>
              <a:t>3 Borstenfelder</a:t>
            </a:r>
          </a:p>
          <a:p>
            <a:pPr marL="358775" lvl="1" indent="-358775" eaLnBrk="1" hangingPunct="1">
              <a:lnSpc>
                <a:spcPct val="120000"/>
              </a:lnSpc>
              <a:defRPr/>
            </a:pPr>
            <a:r>
              <a:rPr lang="de-DE" dirty="0"/>
              <a:t>Außen-, Innen- &amp; Kauflächen gleichzeitig putzen</a:t>
            </a:r>
            <a:br>
              <a:rPr lang="de-DE" dirty="0"/>
            </a:br>
            <a:r>
              <a:rPr lang="de-DE" sz="2000" dirty="0"/>
              <a:t>- Super </a:t>
            </a:r>
            <a:r>
              <a:rPr lang="de-DE" sz="2000" dirty="0" err="1"/>
              <a:t>Brush</a:t>
            </a:r>
            <a:r>
              <a:rPr lang="de-DE" sz="2000" baseline="30000" dirty="0"/>
              <a:t>®</a:t>
            </a:r>
            <a:r>
              <a:rPr lang="de-DE" sz="2000" dirty="0"/>
              <a:t> (Handzahnbürste)</a:t>
            </a:r>
            <a:br>
              <a:rPr lang="de-DE" sz="2000" dirty="0"/>
            </a:br>
            <a:r>
              <a:rPr lang="de-DE" sz="2000" dirty="0"/>
              <a:t>- </a:t>
            </a:r>
            <a:r>
              <a:rPr lang="de-DE" sz="2000" dirty="0" err="1"/>
              <a:t>DentaCare</a:t>
            </a:r>
            <a:r>
              <a:rPr lang="de-DE" sz="2000" baseline="30000" dirty="0"/>
              <a:t>®</a:t>
            </a:r>
            <a:r>
              <a:rPr lang="de-DE" sz="2000" dirty="0"/>
              <a:t> </a:t>
            </a:r>
            <a:r>
              <a:rPr lang="de-DE" sz="2000" dirty="0" err="1"/>
              <a:t>Sonodent</a:t>
            </a:r>
            <a:r>
              <a:rPr lang="de-DE" sz="2000" dirty="0"/>
              <a:t> (elektrische Zahnbürste)</a:t>
            </a:r>
          </a:p>
          <a:p>
            <a:pPr marL="358775" lvl="1" indent="-358775" eaLnBrk="1" hangingPunct="1">
              <a:lnSpc>
                <a:spcPct val="120000"/>
              </a:lnSpc>
              <a:defRPr/>
            </a:pPr>
            <a:r>
              <a:rPr lang="de-DE" dirty="0"/>
              <a:t>ungeeignet bei langen Zähnen</a:t>
            </a: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2" cstate="email">
            <a:lum bright="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1800" y="3829050"/>
            <a:ext cx="31369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 descr="Superbrush.jpg                                                 000B5C7CMacintosh HD                   C3E360BD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3825875"/>
            <a:ext cx="48387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231"/>
          <p:cNvSpPr>
            <a:spLocks noChangeArrowheads="1"/>
          </p:cNvSpPr>
          <p:nvPr/>
        </p:nvSpPr>
        <p:spPr bwMode="auto">
          <a:xfrm>
            <a:off x="5650824" y="719138"/>
            <a:ext cx="1081985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Pflegemittel</a:t>
            </a:r>
          </a:p>
        </p:txBody>
      </p:sp>
    </p:spTree>
    <p:extLst>
      <p:ext uri="{BB962C8B-B14F-4D97-AF65-F5344CB8AC3E}">
        <p14:creationId xmlns:p14="http://schemas.microsoft.com/office/powerpoint/2010/main" val="379147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78C30-6262-B94F-A9A4-4F9495E3B6C7}" type="slidenum">
              <a:rPr lang="de-DE"/>
              <a:pPr>
                <a:defRPr/>
              </a:pPr>
              <a:t>12</a:t>
            </a:fld>
            <a:endParaRPr lang="de-DE"/>
          </a:p>
        </p:txBody>
      </p:sp>
      <p:sp>
        <p:nvSpPr>
          <p:cNvPr id="847875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Pflegemittel – Dreikopfzahnbürste</a:t>
            </a:r>
          </a:p>
        </p:txBody>
      </p:sp>
      <p:pic>
        <p:nvPicPr>
          <p:cNvPr id="33796" name="Picture 1031" descr="IMG_6393.jpg                                                   005086E4Macintosh HD                   7C268273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00" y="949325"/>
            <a:ext cx="8558213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31"/>
          <p:cNvSpPr>
            <a:spLocks noChangeArrowheads="1"/>
          </p:cNvSpPr>
          <p:nvPr/>
        </p:nvSpPr>
        <p:spPr bwMode="auto">
          <a:xfrm>
            <a:off x="5650824" y="719138"/>
            <a:ext cx="1081985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Pflegemittel</a:t>
            </a:r>
          </a:p>
        </p:txBody>
      </p:sp>
    </p:spTree>
    <p:extLst>
      <p:ext uri="{BB962C8B-B14F-4D97-AF65-F5344CB8AC3E}">
        <p14:creationId xmlns:p14="http://schemas.microsoft.com/office/powerpoint/2010/main" val="1675117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Pflegemittel – Fingerzahnbürste &amp; Co?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626443" y="1271662"/>
            <a:ext cx="2220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Arial"/>
                <a:cs typeface="Arial"/>
              </a:rPr>
              <a:t>Zahnbänkchen</a:t>
            </a:r>
          </a:p>
        </p:txBody>
      </p:sp>
      <p:pic>
        <p:nvPicPr>
          <p:cNvPr id="16" name="Bild 15" descr="Unknown Kopie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2226" y="3507947"/>
            <a:ext cx="2664296" cy="2945389"/>
          </a:xfrm>
          <a:prstGeom prst="rect">
            <a:avLst/>
          </a:prstGeom>
        </p:spPr>
      </p:pic>
      <p:pic>
        <p:nvPicPr>
          <p:cNvPr id="18" name="Bild 17" descr="shopping.jpe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2276872"/>
            <a:ext cx="1332674" cy="2779467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1043608" y="1271662"/>
            <a:ext cx="273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Arial"/>
                <a:cs typeface="Arial"/>
              </a:rPr>
              <a:t>Fingerzahnbürsten</a:t>
            </a:r>
            <a:endParaRPr lang="de-DE" baseline="30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6" name="Bild 5" descr="Zahnbänkchen Internet 3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2166994"/>
            <a:ext cx="2402475" cy="2086607"/>
          </a:xfrm>
          <a:prstGeom prst="rect">
            <a:avLst/>
          </a:prstGeom>
        </p:spPr>
      </p:pic>
      <p:pic>
        <p:nvPicPr>
          <p:cNvPr id="8" name="Bild 7" descr="Zahnbänkchen - Internet 1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4413268"/>
            <a:ext cx="2376264" cy="1986480"/>
          </a:xfrm>
          <a:prstGeom prst="rect">
            <a:avLst/>
          </a:prstGeom>
        </p:spPr>
      </p:pic>
      <p:sp>
        <p:nvSpPr>
          <p:cNvPr id="9" name="AutoShape 231"/>
          <p:cNvSpPr>
            <a:spLocks noChangeArrowheads="1"/>
          </p:cNvSpPr>
          <p:nvPr/>
        </p:nvSpPr>
        <p:spPr bwMode="auto">
          <a:xfrm>
            <a:off x="5650824" y="719138"/>
            <a:ext cx="1081985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Pflegemittel</a:t>
            </a:r>
          </a:p>
        </p:txBody>
      </p:sp>
    </p:spTree>
    <p:extLst>
      <p:ext uri="{BB962C8B-B14F-4D97-AF65-F5344CB8AC3E}">
        <p14:creationId xmlns:p14="http://schemas.microsoft.com/office/powerpoint/2010/main" val="3225901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Zahn- &amp; Mundpflege – Kinder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514CF-1DF2-D24A-9B16-09B9E62F990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14" name="AutoShape 232"/>
          <p:cNvSpPr>
            <a:spLocks noChangeArrowheads="1"/>
          </p:cNvSpPr>
          <p:nvPr/>
        </p:nvSpPr>
        <p:spPr bwMode="auto">
          <a:xfrm>
            <a:off x="6730823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Pflegemethoden</a:t>
            </a:r>
          </a:p>
        </p:txBody>
      </p:sp>
      <p:sp>
        <p:nvSpPr>
          <p:cNvPr id="7" name="Inhaltsplatzhalter 12"/>
          <p:cNvSpPr>
            <a:spLocks noGrp="1"/>
          </p:cNvSpPr>
          <p:nvPr>
            <p:ph idx="1"/>
          </p:nvPr>
        </p:nvSpPr>
        <p:spPr>
          <a:xfrm>
            <a:off x="250825" y="917575"/>
            <a:ext cx="8637588" cy="5757863"/>
          </a:xfrm>
        </p:spPr>
        <p:txBody>
          <a:bodyPr/>
          <a:lstStyle/>
          <a:p>
            <a:pPr marL="0" indent="0">
              <a:buNone/>
            </a:pPr>
            <a:endParaRPr lang="de-DE" sz="500" dirty="0">
              <a:solidFill>
                <a:srgbClr val="0000CC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de-DE" dirty="0" err="1">
                <a:solidFill>
                  <a:srgbClr val="0000CC"/>
                </a:solidFill>
              </a:rPr>
              <a:t>Unterstützte</a:t>
            </a:r>
            <a:r>
              <a:rPr lang="de-DE" dirty="0">
                <a:solidFill>
                  <a:srgbClr val="0000CC"/>
                </a:solidFill>
              </a:rPr>
              <a:t> Mundhygiene </a:t>
            </a:r>
          </a:p>
          <a:p>
            <a:pPr>
              <a:lnSpc>
                <a:spcPct val="130000"/>
              </a:lnSpc>
              <a:buSzPct val="100000"/>
              <a:buFont typeface="Wingdings" charset="2"/>
              <a:buChar char="Ø"/>
            </a:pPr>
            <a:r>
              <a:rPr lang="de-DE" sz="2000" dirty="0"/>
              <a:t>Motivation &amp; positive verbale Unterstützung </a:t>
            </a:r>
          </a:p>
          <a:p>
            <a:pPr>
              <a:lnSpc>
                <a:spcPct val="130000"/>
              </a:lnSpc>
              <a:buSzPct val="100000"/>
              <a:buFont typeface="Wingdings" charset="2"/>
              <a:buChar char="Ø"/>
            </a:pPr>
            <a:r>
              <a:rPr lang="de-DE" sz="2000" dirty="0"/>
              <a:t>erst Kind selber putzen lassen (Loben!), dann nachputzen </a:t>
            </a:r>
          </a:p>
          <a:p>
            <a:pPr>
              <a:lnSpc>
                <a:spcPct val="130000"/>
              </a:lnSpc>
              <a:buSzPct val="100000"/>
              <a:buFont typeface="Wingdings" charset="2"/>
              <a:buChar char="Ø"/>
            </a:pPr>
            <a:r>
              <a:rPr lang="de-DE" sz="2000" dirty="0"/>
              <a:t>besonders auf Reinigung der 1. bleibenden Backenzähne achten</a:t>
            </a:r>
            <a:endParaRPr lang="de-DE" sz="1000" dirty="0"/>
          </a:p>
          <a:p>
            <a:pPr marL="0" indent="0">
              <a:lnSpc>
                <a:spcPct val="130000"/>
              </a:lnSpc>
              <a:buSzPct val="100000"/>
              <a:buNone/>
            </a:pPr>
            <a:endParaRPr lang="de-DE" sz="2000" dirty="0">
              <a:solidFill>
                <a:srgbClr val="0000CC"/>
              </a:solidFill>
            </a:endParaRPr>
          </a:p>
          <a:p>
            <a:pPr marL="0" indent="0">
              <a:lnSpc>
                <a:spcPct val="130000"/>
              </a:lnSpc>
              <a:buSzPct val="100000"/>
              <a:buNone/>
            </a:pPr>
            <a:r>
              <a:rPr lang="de-DE" dirty="0">
                <a:solidFill>
                  <a:srgbClr val="0000CC"/>
                </a:solidFill>
              </a:rPr>
              <a:t>„Fremdputzen“ </a:t>
            </a:r>
          </a:p>
          <a:p>
            <a:pPr>
              <a:lnSpc>
                <a:spcPct val="130000"/>
              </a:lnSpc>
              <a:buSzPct val="100000"/>
              <a:buFont typeface="Wingdings" charset="2"/>
              <a:buChar char="Ø"/>
            </a:pPr>
            <a:r>
              <a:rPr lang="de-DE" sz="2000" dirty="0"/>
              <a:t>non-verbale Kommunikation notwendig </a:t>
            </a:r>
          </a:p>
          <a:p>
            <a:pPr>
              <a:lnSpc>
                <a:spcPct val="130000"/>
              </a:lnSpc>
              <a:buSzPct val="100000"/>
              <a:buFont typeface="Wingdings" charset="2"/>
              <a:buChar char="Ø"/>
            </a:pPr>
            <a:r>
              <a:rPr lang="de-DE" sz="2000" dirty="0"/>
              <a:t>„</a:t>
            </a:r>
            <a:r>
              <a:rPr lang="de-DE" sz="2000" dirty="0" err="1"/>
              <a:t>Ankündigung</a:t>
            </a:r>
            <a:r>
              <a:rPr lang="de-DE" sz="2000" dirty="0"/>
              <a:t>“ durch Berühren der Wangen &amp;Lippen </a:t>
            </a:r>
          </a:p>
          <a:p>
            <a:pPr>
              <a:lnSpc>
                <a:spcPct val="130000"/>
              </a:lnSpc>
              <a:buSzPct val="100000"/>
              <a:buFont typeface="Wingdings" charset="2"/>
              <a:buChar char="Ø"/>
            </a:pPr>
            <a:r>
              <a:rPr lang="de-DE" sz="2000" dirty="0" err="1"/>
              <a:t>Aufbisshilfen</a:t>
            </a:r>
            <a:r>
              <a:rPr lang="de-DE" sz="2000" dirty="0"/>
              <a:t> so sparsam wie </a:t>
            </a:r>
            <a:r>
              <a:rPr lang="de-DE" sz="2000" dirty="0" err="1"/>
              <a:t>möglich</a:t>
            </a:r>
            <a:r>
              <a:rPr lang="de-DE" sz="2000" dirty="0"/>
              <a:t> einsetzen </a:t>
            </a:r>
          </a:p>
          <a:p>
            <a:pPr>
              <a:lnSpc>
                <a:spcPct val="130000"/>
              </a:lnSpc>
              <a:buSzPct val="100000"/>
              <a:buFont typeface="Wingdings" charset="2"/>
              <a:buChar char="Ø"/>
            </a:pPr>
            <a:r>
              <a:rPr lang="de-DE" sz="2000" dirty="0"/>
              <a:t>Systematik, damit keine </a:t>
            </a:r>
            <a:r>
              <a:rPr lang="de-DE" sz="2000" dirty="0" err="1"/>
              <a:t>Flächen</a:t>
            </a:r>
            <a:r>
              <a:rPr lang="de-DE" sz="2000" dirty="0"/>
              <a:t> vergessen werden </a:t>
            </a:r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11676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Zahn- &amp; Mundpflege – Kinder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>
          <a:xfrm>
            <a:off x="251520" y="908720"/>
            <a:ext cx="8637588" cy="575786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endParaRPr lang="de-DE" sz="1000" dirty="0">
              <a:solidFill>
                <a:srgbClr val="0000CC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de-DE" dirty="0">
                <a:solidFill>
                  <a:srgbClr val="0000CC"/>
                </a:solidFill>
              </a:rPr>
              <a:t>Kleinkinder – zu zweit gegenüber sitzend</a:t>
            </a:r>
          </a:p>
          <a:p>
            <a:pPr>
              <a:lnSpc>
                <a:spcPct val="130000"/>
              </a:lnSpc>
              <a:buSzPct val="100000"/>
              <a:buFont typeface="Wingdings" charset="2"/>
              <a:buChar char="Ø"/>
            </a:pPr>
            <a:r>
              <a:rPr lang="de-DE" sz="2000" dirty="0"/>
              <a:t>„Knie-zu-Knie-Position“</a:t>
            </a:r>
          </a:p>
          <a:p>
            <a:pPr>
              <a:lnSpc>
                <a:spcPct val="130000"/>
              </a:lnSpc>
              <a:buSzPct val="100000"/>
              <a:buFont typeface="Wingdings" charset="2"/>
              <a:buChar char="Ø"/>
            </a:pPr>
            <a:r>
              <a:rPr lang="de-DE" sz="2000" dirty="0"/>
              <a:t>Kind im Schoß des Putzenden</a:t>
            </a:r>
          </a:p>
          <a:p>
            <a:pPr>
              <a:lnSpc>
                <a:spcPct val="130000"/>
              </a:lnSpc>
              <a:buSzPct val="100000"/>
              <a:buFont typeface="Wingdings" charset="2"/>
              <a:buChar char="Ø"/>
            </a:pPr>
            <a:r>
              <a:rPr lang="de-DE" sz="2000" dirty="0"/>
              <a:t>andere Person </a:t>
            </a:r>
            <a:r>
              <a:rPr lang="de-DE" sz="2000" dirty="0" err="1"/>
              <a:t>übernimmt</a:t>
            </a:r>
            <a:r>
              <a:rPr lang="de-DE" sz="2000" dirty="0"/>
              <a:t> </a:t>
            </a:r>
            <a:r>
              <a:rPr lang="de-DE" sz="2000" dirty="0" err="1"/>
              <a:t>Hände</a:t>
            </a:r>
            <a:endParaRPr lang="de-DE" sz="2200" dirty="0">
              <a:solidFill>
                <a:srgbClr val="0000CC"/>
              </a:solidFill>
            </a:endParaRPr>
          </a:p>
          <a:p>
            <a:pPr marL="0" indent="0">
              <a:lnSpc>
                <a:spcPct val="130000"/>
              </a:lnSpc>
              <a:buSzPct val="100000"/>
              <a:buNone/>
            </a:pPr>
            <a:endParaRPr lang="de-DE" sz="2200" dirty="0">
              <a:solidFill>
                <a:srgbClr val="0000CC"/>
              </a:solidFill>
            </a:endParaRPr>
          </a:p>
          <a:p>
            <a:pPr marL="0" indent="0">
              <a:lnSpc>
                <a:spcPct val="130000"/>
              </a:lnSpc>
              <a:buSzPct val="100000"/>
              <a:buNone/>
            </a:pPr>
            <a:r>
              <a:rPr lang="de-DE" dirty="0">
                <a:solidFill>
                  <a:srgbClr val="0000CC"/>
                </a:solidFill>
              </a:rPr>
              <a:t>Kleinkinder – allein</a:t>
            </a:r>
            <a:endParaRPr lang="de-DE" dirty="0"/>
          </a:p>
          <a:p>
            <a:pPr>
              <a:lnSpc>
                <a:spcPct val="130000"/>
              </a:lnSpc>
              <a:buSzPct val="100000"/>
              <a:buFont typeface="Wingdings" charset="2"/>
              <a:buChar char="Ø"/>
            </a:pPr>
            <a:r>
              <a:rPr lang="de-DE" sz="2000" dirty="0"/>
              <a:t>Kopflagerung in der Ellenbeuge</a:t>
            </a:r>
          </a:p>
          <a:p>
            <a:pPr>
              <a:lnSpc>
                <a:spcPct val="130000"/>
              </a:lnSpc>
              <a:buSzPct val="100000"/>
              <a:buFont typeface="Wingdings" charset="2"/>
              <a:buChar char="Ø"/>
            </a:pPr>
            <a:r>
              <a:rPr lang="de-DE" sz="2000" dirty="0"/>
              <a:t>Kind auf dem Schoß</a:t>
            </a:r>
          </a:p>
          <a:p>
            <a:pPr marL="620713" lvl="1" indent="-266700">
              <a:lnSpc>
                <a:spcPct val="130000"/>
              </a:lnSpc>
              <a:buFont typeface="Arial"/>
              <a:buChar char="•"/>
              <a:tabLst>
                <a:tab pos="620713" algn="l"/>
              </a:tabLst>
            </a:pPr>
            <a:r>
              <a:rPr lang="de-DE" sz="1800" dirty="0"/>
              <a:t>eine Hand </a:t>
            </a:r>
            <a:r>
              <a:rPr lang="de-DE" sz="1800" dirty="0" err="1"/>
              <a:t>übernimmt</a:t>
            </a:r>
            <a:r>
              <a:rPr lang="de-DE" sz="1800" dirty="0"/>
              <a:t> die </a:t>
            </a:r>
            <a:r>
              <a:rPr lang="de-DE" sz="1800" dirty="0" err="1"/>
              <a:t>Hände</a:t>
            </a:r>
            <a:endParaRPr lang="de-DE" sz="1800" dirty="0"/>
          </a:p>
          <a:p>
            <a:pPr marL="620713" lvl="1" indent="-266700">
              <a:lnSpc>
                <a:spcPct val="130000"/>
              </a:lnSpc>
              <a:buFont typeface="Arial"/>
              <a:buChar char="•"/>
              <a:tabLst>
                <a:tab pos="620713" algn="l"/>
              </a:tabLst>
            </a:pPr>
            <a:r>
              <a:rPr lang="de-DE" sz="1800" dirty="0"/>
              <a:t>andere Hand führt die </a:t>
            </a:r>
            <a:r>
              <a:rPr lang="de-DE" sz="1800" dirty="0" err="1"/>
              <a:t>Zahnbürste</a:t>
            </a:r>
            <a:endParaRPr lang="de-DE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514CF-1DF2-D24A-9B16-09B9E62F9909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5" name="AutoShape 232"/>
          <p:cNvSpPr>
            <a:spLocks noChangeArrowheads="1"/>
          </p:cNvSpPr>
          <p:nvPr/>
        </p:nvSpPr>
        <p:spPr bwMode="auto">
          <a:xfrm>
            <a:off x="6730823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Pflegemethoden</a:t>
            </a:r>
          </a:p>
        </p:txBody>
      </p:sp>
    </p:spTree>
    <p:extLst>
      <p:ext uri="{BB962C8B-B14F-4D97-AF65-F5344CB8AC3E}">
        <p14:creationId xmlns:p14="http://schemas.microsoft.com/office/powerpoint/2010/main" val="151083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Zahn- &amp; Mundpflege – Kinder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514CF-1DF2-D24A-9B16-09B9E62F9909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6" name="AutoShape 232"/>
          <p:cNvSpPr>
            <a:spLocks noChangeArrowheads="1"/>
          </p:cNvSpPr>
          <p:nvPr/>
        </p:nvSpPr>
        <p:spPr bwMode="auto">
          <a:xfrm>
            <a:off x="6730823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Pflegemethoden</a:t>
            </a:r>
          </a:p>
        </p:txBody>
      </p:sp>
      <p:sp>
        <p:nvSpPr>
          <p:cNvPr id="7" name="Inhaltsplatzhalter 12"/>
          <p:cNvSpPr>
            <a:spLocks noGrp="1"/>
          </p:cNvSpPr>
          <p:nvPr>
            <p:ph idx="1"/>
          </p:nvPr>
        </p:nvSpPr>
        <p:spPr>
          <a:xfrm>
            <a:off x="250825" y="917575"/>
            <a:ext cx="8637588" cy="5757863"/>
          </a:xfrm>
        </p:spPr>
        <p:txBody>
          <a:bodyPr/>
          <a:lstStyle/>
          <a:p>
            <a:pPr marL="0" indent="0">
              <a:buNone/>
            </a:pPr>
            <a:endParaRPr lang="de-DE" sz="1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0000CC"/>
                </a:solidFill>
              </a:rPr>
              <a:t>Kinder – zu zweit gegenüber</a:t>
            </a:r>
          </a:p>
          <a:p>
            <a:pPr>
              <a:lnSpc>
                <a:spcPct val="110000"/>
              </a:lnSpc>
              <a:buSzPct val="100000"/>
              <a:buFont typeface="Wingdings" charset="2"/>
              <a:buChar char="Ø"/>
            </a:pPr>
            <a:r>
              <a:rPr lang="de-DE" sz="2000" dirty="0"/>
              <a:t>eine Person steht o. sitzt hinter dem zu Putzenden</a:t>
            </a:r>
          </a:p>
          <a:p>
            <a:pPr marL="620713" lvl="1" indent="-266700">
              <a:lnSpc>
                <a:spcPct val="130000"/>
              </a:lnSpc>
              <a:buFont typeface="Arial"/>
              <a:buChar char="•"/>
              <a:tabLst>
                <a:tab pos="620713" algn="l"/>
              </a:tabLst>
            </a:pPr>
            <a:r>
              <a:rPr lang="de-DE" sz="1800" dirty="0"/>
              <a:t>eine Hand </a:t>
            </a:r>
            <a:r>
              <a:rPr lang="de-DE" sz="1800" dirty="0" err="1"/>
              <a:t>hält</a:t>
            </a:r>
            <a:r>
              <a:rPr lang="de-DE" sz="1800" dirty="0"/>
              <a:t> den </a:t>
            </a:r>
            <a:r>
              <a:rPr lang="de-DE" sz="1800" dirty="0" err="1"/>
              <a:t>Gegenarm</a:t>
            </a:r>
            <a:r>
              <a:rPr lang="de-DE" sz="1800" dirty="0"/>
              <a:t> auf der Brust</a:t>
            </a:r>
          </a:p>
          <a:p>
            <a:pPr marL="620713" lvl="1" indent="-266700">
              <a:lnSpc>
                <a:spcPct val="130000"/>
              </a:lnSpc>
              <a:buFont typeface="Arial"/>
              <a:buChar char="•"/>
              <a:tabLst>
                <a:tab pos="620713" algn="l"/>
              </a:tabLst>
            </a:pPr>
            <a:r>
              <a:rPr lang="de-DE" sz="1800" dirty="0"/>
              <a:t>andere Hand </a:t>
            </a:r>
            <a:r>
              <a:rPr lang="de-DE" sz="1800" dirty="0" err="1"/>
              <a:t>hält</a:t>
            </a:r>
            <a:r>
              <a:rPr lang="de-DE" sz="1800" dirty="0"/>
              <a:t> den Kopf an der </a:t>
            </a:r>
            <a:r>
              <a:rPr lang="de-DE" sz="1800" dirty="0" err="1"/>
              <a:t>Schläfe</a:t>
            </a:r>
            <a:endParaRPr lang="de-DE" sz="1800" dirty="0"/>
          </a:p>
          <a:p>
            <a:pPr>
              <a:lnSpc>
                <a:spcPct val="110000"/>
              </a:lnSpc>
              <a:buSzPct val="100000"/>
              <a:buFont typeface="Wingdings" charset="2"/>
              <a:buChar char="Ø"/>
            </a:pPr>
            <a:r>
              <a:rPr lang="de-DE" sz="2000" dirty="0"/>
              <a:t>andere Person steht o. sitzt vor dem zu Putzenden</a:t>
            </a:r>
          </a:p>
          <a:p>
            <a:pPr marL="620713" lvl="1" indent="-266700">
              <a:lnSpc>
                <a:spcPct val="130000"/>
              </a:lnSpc>
              <a:buFont typeface="Arial"/>
              <a:buChar char="•"/>
              <a:tabLst>
                <a:tab pos="620713" algn="l"/>
              </a:tabLst>
            </a:pPr>
            <a:r>
              <a:rPr lang="de-DE" sz="1800" dirty="0"/>
              <a:t>eine Hand </a:t>
            </a:r>
            <a:r>
              <a:rPr lang="de-DE" sz="1800" dirty="0" err="1"/>
              <a:t>stützt</a:t>
            </a:r>
            <a:r>
              <a:rPr lang="de-DE" sz="1800" dirty="0"/>
              <a:t> den Unterkiefer</a:t>
            </a:r>
          </a:p>
          <a:p>
            <a:pPr marL="620713" lvl="1" indent="-266700">
              <a:lnSpc>
                <a:spcPct val="130000"/>
              </a:lnSpc>
              <a:buFont typeface="Arial"/>
              <a:buChar char="•"/>
              <a:tabLst>
                <a:tab pos="620713" algn="l"/>
              </a:tabLst>
            </a:pPr>
            <a:r>
              <a:rPr lang="de-DE" sz="1800" dirty="0"/>
              <a:t>andere Hand führt die Zahnbürste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dirty="0">
                <a:solidFill>
                  <a:srgbClr val="0000CC"/>
                </a:solidFill>
              </a:rPr>
              <a:t>Kinder – allein</a:t>
            </a:r>
          </a:p>
          <a:p>
            <a:pPr>
              <a:lnSpc>
                <a:spcPct val="110000"/>
              </a:lnSpc>
              <a:buSzPct val="100000"/>
              <a:buFont typeface="Wingdings" charset="2"/>
              <a:buChar char="Ø"/>
            </a:pPr>
            <a:r>
              <a:rPr lang="de-DE" sz="2000" dirty="0"/>
              <a:t>liegend – häufig am Boden z.B. auf einer Matte</a:t>
            </a:r>
          </a:p>
          <a:p>
            <a:pPr>
              <a:lnSpc>
                <a:spcPct val="110000"/>
              </a:lnSpc>
              <a:buSzPct val="100000"/>
              <a:buFont typeface="Wingdings" charset="2"/>
              <a:buChar char="Ø"/>
            </a:pPr>
            <a:r>
              <a:rPr lang="de-DE" sz="2000" dirty="0"/>
              <a:t>stehend – vor dem Kind, Kopf in die Ellenbeuge neigen</a:t>
            </a:r>
          </a:p>
          <a:p>
            <a:pPr marL="620713" lvl="1" indent="-266700">
              <a:lnSpc>
                <a:spcPct val="130000"/>
              </a:lnSpc>
              <a:buFont typeface="Arial"/>
              <a:buChar char="•"/>
              <a:tabLst>
                <a:tab pos="620713" algn="l"/>
              </a:tabLst>
            </a:pPr>
            <a:r>
              <a:rPr lang="de-DE" sz="1800" dirty="0"/>
              <a:t>eine Hand umfasst die Brust</a:t>
            </a:r>
          </a:p>
          <a:p>
            <a:pPr marL="620713" lvl="1" indent="-266700">
              <a:lnSpc>
                <a:spcPct val="130000"/>
              </a:lnSpc>
              <a:buFont typeface="Arial"/>
              <a:buChar char="•"/>
              <a:tabLst>
                <a:tab pos="620713" algn="l"/>
              </a:tabLst>
            </a:pPr>
            <a:r>
              <a:rPr lang="de-DE" sz="1800" dirty="0"/>
              <a:t>andere Hand </a:t>
            </a:r>
            <a:r>
              <a:rPr lang="de-DE" sz="1800" dirty="0" err="1"/>
              <a:t>führt</a:t>
            </a:r>
            <a:r>
              <a:rPr lang="de-DE" sz="1800" dirty="0"/>
              <a:t> die </a:t>
            </a:r>
            <a:r>
              <a:rPr lang="de-DE" sz="1800" dirty="0" err="1"/>
              <a:t>Zahnbürste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232184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Zahn- &amp; Mundpflege – Kinder – Comic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514CF-1DF2-D24A-9B16-09B9E62F9909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8" name="AutoShape 232"/>
          <p:cNvSpPr>
            <a:spLocks noChangeArrowheads="1"/>
          </p:cNvSpPr>
          <p:nvPr/>
        </p:nvSpPr>
        <p:spPr bwMode="auto">
          <a:xfrm>
            <a:off x="6730823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Pflegemethoden</a:t>
            </a:r>
          </a:p>
        </p:txBody>
      </p:sp>
      <p:pic>
        <p:nvPicPr>
          <p:cNvPr id="7" name="Bild 6" descr="Comic_Prophylaxe_Zaehneputzen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75" y="1001424"/>
            <a:ext cx="3969001" cy="56166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Bild 8" descr="Comic_Prophylaxe_Zaehneputzen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001424"/>
            <a:ext cx="3969001" cy="56166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hteck 9"/>
          <p:cNvSpPr/>
          <p:nvPr/>
        </p:nvSpPr>
        <p:spPr>
          <a:xfrm rot="16200000">
            <a:off x="5746003" y="3658197"/>
            <a:ext cx="5958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>
                <a:solidFill>
                  <a:srgbClr val="0000FF"/>
                </a:solidFill>
                <a:latin typeface="Arial"/>
                <a:cs typeface="Arial"/>
              </a:rPr>
              <a:t>www.bzaek.de</a:t>
            </a:r>
            <a:r>
              <a:rPr lang="de-DE" sz="14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lang="de-DE" sz="1400" dirty="0" err="1">
                <a:solidFill>
                  <a:srgbClr val="0000FF"/>
                </a:solidFill>
                <a:latin typeface="Arial"/>
                <a:cs typeface="Arial"/>
              </a:rPr>
              <a:t>fileadmin</a:t>
            </a:r>
            <a:r>
              <a:rPr lang="de-DE" sz="14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lang="de-DE" sz="1400" dirty="0" err="1">
                <a:solidFill>
                  <a:srgbClr val="0000FF"/>
                </a:solidFill>
                <a:latin typeface="Arial"/>
                <a:cs typeface="Arial"/>
              </a:rPr>
              <a:t>PDFs</a:t>
            </a:r>
            <a:r>
              <a:rPr lang="de-DE" sz="1400" dirty="0">
                <a:solidFill>
                  <a:srgbClr val="0000FF"/>
                </a:solidFill>
                <a:latin typeface="Arial"/>
                <a:cs typeface="Arial"/>
              </a:rPr>
              <a:t>/b/</a:t>
            </a:r>
            <a:r>
              <a:rPr lang="de-DE" sz="1400" dirty="0" err="1">
                <a:solidFill>
                  <a:srgbClr val="0000FF"/>
                </a:solidFill>
                <a:latin typeface="Arial"/>
                <a:cs typeface="Arial"/>
              </a:rPr>
              <a:t>Comic_Prophylaxe_Zaehneputzen.pdf</a:t>
            </a:r>
            <a:endParaRPr lang="de-DE" sz="14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513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Zahnspangen – Reinigung/Aufbewahrung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250825" y="917575"/>
            <a:ext cx="4465191" cy="5757863"/>
          </a:xfrm>
        </p:spPr>
        <p:txBody>
          <a:bodyPr/>
          <a:lstStyle/>
          <a:p>
            <a:r>
              <a:rPr lang="de-DE" sz="1500" dirty="0"/>
              <a:t>Zahnspangen bzw. Schienen (auch „</a:t>
            </a:r>
            <a:r>
              <a:rPr lang="de-DE" sz="1500" dirty="0" err="1"/>
              <a:t>Knirscherschienen</a:t>
            </a:r>
            <a:r>
              <a:rPr lang="de-DE" sz="1500" dirty="0"/>
              <a:t>“) sollen nicht zum Essen getragen werden – daher genügt das Abspülen unter laufendem Wasser</a:t>
            </a:r>
          </a:p>
          <a:p>
            <a:endParaRPr lang="de-DE" sz="1000" dirty="0"/>
          </a:p>
          <a:p>
            <a:r>
              <a:rPr lang="de-DE" sz="1500" dirty="0"/>
              <a:t>Reinigungstabletten können die Pflege ergänzen: 2-3 / Woche für 15-30 min</a:t>
            </a:r>
          </a:p>
          <a:p>
            <a:endParaRPr lang="de-DE" sz="1000" dirty="0"/>
          </a:p>
          <a:p>
            <a:pPr eaLnBrk="1" hangingPunct="1">
              <a:lnSpc>
                <a:spcPct val="110000"/>
              </a:lnSpc>
              <a:defRPr/>
            </a:pPr>
            <a:r>
              <a:rPr lang="de-DE" sz="1500" dirty="0"/>
              <a:t>Aufbewahrung außerhalb vom Mund?</a:t>
            </a:r>
          </a:p>
          <a:p>
            <a:pPr marL="538163" lvl="1" indent="-182563" eaLnBrk="1" hangingPunct="1">
              <a:lnSpc>
                <a:spcPct val="110000"/>
              </a:lnSpc>
              <a:defRPr/>
            </a:pPr>
            <a:r>
              <a:rPr lang="de-DE" sz="1300" u="sng" dirty="0"/>
              <a:t>trocken</a:t>
            </a:r>
            <a:r>
              <a:rPr lang="de-DE" sz="1300" dirty="0"/>
              <a:t> in gesonderter Prothesendose</a:t>
            </a:r>
          </a:p>
          <a:p>
            <a:pPr marL="538163" lvl="1" indent="-182563" eaLnBrk="1" hangingPunct="1">
              <a:lnSpc>
                <a:spcPct val="110000"/>
              </a:lnSpc>
              <a:defRPr/>
            </a:pPr>
            <a:r>
              <a:rPr lang="de-DE" sz="1300" dirty="0"/>
              <a:t>Deckel offen</a:t>
            </a:r>
          </a:p>
          <a:p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514CF-1DF2-D24A-9B16-09B9E62F9909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13" name="AutoShape 232"/>
          <p:cNvSpPr>
            <a:spLocks noChangeArrowheads="1"/>
          </p:cNvSpPr>
          <p:nvPr/>
        </p:nvSpPr>
        <p:spPr bwMode="auto">
          <a:xfrm>
            <a:off x="6730823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Pflegemethoden</a:t>
            </a:r>
          </a:p>
        </p:txBody>
      </p:sp>
      <p:pic>
        <p:nvPicPr>
          <p:cNvPr id="6" name="Bild 5" descr="IMG_0970.jpeg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141346"/>
            <a:ext cx="3695821" cy="2463880"/>
          </a:xfrm>
          <a:prstGeom prst="rect">
            <a:avLst/>
          </a:prstGeom>
        </p:spPr>
      </p:pic>
      <p:pic>
        <p:nvPicPr>
          <p:cNvPr id="7" name="Bild 6" descr="IMG_0966.jpeg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3933056"/>
            <a:ext cx="3700662" cy="2467108"/>
          </a:xfrm>
          <a:prstGeom prst="rect">
            <a:avLst/>
          </a:prstGeom>
        </p:spPr>
      </p:pic>
      <p:sp>
        <p:nvSpPr>
          <p:cNvPr id="15" name="Line 14"/>
          <p:cNvSpPr>
            <a:spLocks noChangeAspect="1" noChangeShapeType="1"/>
          </p:cNvSpPr>
          <p:nvPr/>
        </p:nvSpPr>
        <p:spPr bwMode="auto">
          <a:xfrm flipV="1">
            <a:off x="269875" y="3795713"/>
            <a:ext cx="860425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9" name="Bild 8" descr="IMG_0955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10" y="3933056"/>
            <a:ext cx="3708000" cy="2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99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Multiband – Reinigung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514CF-1DF2-D24A-9B16-09B9E62F9909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6" name="Picture 2" descr="D:\KFO\Fotos KfO Rosa\IMG_0085.JP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24" y="949325"/>
            <a:ext cx="4276725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KFO\Fotos KfO Rosa\IMG_0087.JPG"/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949325"/>
            <a:ext cx="4276725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KFO\Fotos KfO Rosa\IMG_0089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24" y="3801110"/>
            <a:ext cx="4276725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KFO\Fotos KfO Rosa\IMG_0090.JPG"/>
          <p:cNvPicPr>
            <a:picLocks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3801110"/>
            <a:ext cx="4276725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14"/>
          <p:cNvSpPr>
            <a:spLocks noChangeAspect="1" noChangeShapeType="1"/>
          </p:cNvSpPr>
          <p:nvPr/>
        </p:nvSpPr>
        <p:spPr bwMode="auto">
          <a:xfrm flipV="1">
            <a:off x="269875" y="3795713"/>
            <a:ext cx="860425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Line 15"/>
          <p:cNvSpPr>
            <a:spLocks noChangeAspect="1" noChangeShapeType="1"/>
          </p:cNvSpPr>
          <p:nvPr/>
        </p:nvSpPr>
        <p:spPr bwMode="auto">
          <a:xfrm>
            <a:off x="4557713" y="931863"/>
            <a:ext cx="1587" cy="57372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AutoShape 232"/>
          <p:cNvSpPr>
            <a:spLocks noChangeArrowheads="1"/>
          </p:cNvSpPr>
          <p:nvPr/>
        </p:nvSpPr>
        <p:spPr bwMode="auto">
          <a:xfrm>
            <a:off x="6730823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Pflegemethoden</a:t>
            </a:r>
          </a:p>
        </p:txBody>
      </p:sp>
    </p:spTree>
    <p:extLst>
      <p:ext uri="{BB962C8B-B14F-4D97-AF65-F5344CB8AC3E}">
        <p14:creationId xmlns:p14="http://schemas.microsoft.com/office/powerpoint/2010/main" val="298261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C0C83E-8AE6-284D-A0B0-F7A6E6E5543D}" type="slidenum">
              <a:rPr lang="de-DE"/>
              <a:pPr>
                <a:defRPr/>
              </a:pPr>
              <a:t>2</a:t>
            </a:fld>
            <a:endParaRPr lang="de-DE"/>
          </a:p>
        </p:txBody>
      </p:sp>
      <p:sp>
        <p:nvSpPr>
          <p:cNvPr id="7823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700" dirty="0">
                <a:cs typeface="+mj-cs"/>
              </a:rPr>
              <a:t>Vergleich Milchzahn – bleibender Zahn</a:t>
            </a:r>
          </a:p>
        </p:txBody>
      </p:sp>
      <p:sp>
        <p:nvSpPr>
          <p:cNvPr id="782349" name="Text Box 13"/>
          <p:cNvSpPr txBox="1">
            <a:spLocks noChangeArrowheads="1"/>
          </p:cNvSpPr>
          <p:nvPr/>
        </p:nvSpPr>
        <p:spPr bwMode="auto">
          <a:xfrm>
            <a:off x="4407292" y="1078274"/>
            <a:ext cx="4398640" cy="5284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/>
          <a:lstStyle>
            <a:lvl1pPr marL="342900" indent="-342900" algn="l">
              <a:tabLst>
                <a:tab pos="3778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800100" indent="-342900" algn="l">
              <a:tabLst>
                <a:tab pos="3778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57300" indent="-342900" algn="l">
              <a:tabLst>
                <a:tab pos="3778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714500" indent="-342900" algn="l">
              <a:tabLst>
                <a:tab pos="3778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1700" indent="-342900" algn="l">
              <a:tabLst>
                <a:tab pos="3778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eaLnBrk="0" hangingPunct="0">
              <a:lnSpc>
                <a:spcPct val="150000"/>
              </a:lnSpc>
              <a:defRPr/>
            </a:pPr>
            <a:r>
              <a:rPr lang="de-DE" sz="2000" dirty="0">
                <a:solidFill>
                  <a:srgbClr val="0000CC"/>
                </a:solidFill>
                <a:latin typeface="Arial" charset="0"/>
              </a:rPr>
              <a:t>Vergleich Milchzahn – bleibender Zahn</a:t>
            </a:r>
          </a:p>
          <a:p>
            <a:pPr indent="-254000" eaLnBrk="0" hangingPunct="0">
              <a:lnSpc>
                <a:spcPct val="150000"/>
              </a:lnSpc>
              <a:buSzPct val="125000"/>
              <a:buFont typeface="Arial"/>
              <a:buChar char="•"/>
              <a:defRPr/>
            </a:pPr>
            <a:r>
              <a:rPr lang="de-DE" sz="2000" dirty="0" err="1">
                <a:latin typeface="Arial" charset="0"/>
                <a:cs typeface="+mn-cs"/>
              </a:rPr>
              <a:t>Milch-Frontzähne</a:t>
            </a:r>
            <a:r>
              <a:rPr lang="de-DE" sz="2000" dirty="0">
                <a:latin typeface="Arial" charset="0"/>
                <a:cs typeface="+mn-cs"/>
              </a:rPr>
              <a:t> </a:t>
            </a:r>
            <a:r>
              <a:rPr lang="de-DE" sz="2000" dirty="0" err="1">
                <a:latin typeface="Arial" charset="0"/>
                <a:cs typeface="+mn-cs"/>
              </a:rPr>
              <a:t>ähneln</a:t>
            </a:r>
            <a:br>
              <a:rPr lang="de-DE" sz="2000" dirty="0">
                <a:latin typeface="Arial" charset="0"/>
                <a:cs typeface="+mn-cs"/>
              </a:rPr>
            </a:br>
            <a:r>
              <a:rPr lang="de-DE" sz="2000" dirty="0">
                <a:latin typeface="Arial" charset="0"/>
                <a:cs typeface="+mn-cs"/>
              </a:rPr>
              <a:t>bleibenden Frontzähnen</a:t>
            </a:r>
          </a:p>
          <a:p>
            <a:pPr indent="-254000" eaLnBrk="0" hangingPunct="0">
              <a:lnSpc>
                <a:spcPct val="150000"/>
              </a:lnSpc>
              <a:buSzPct val="125000"/>
              <a:buFont typeface="Arial"/>
              <a:buChar char="•"/>
              <a:defRPr/>
            </a:pPr>
            <a:r>
              <a:rPr lang="de-DE" sz="2000" dirty="0" err="1">
                <a:latin typeface="Arial" charset="0"/>
                <a:cs typeface="+mn-cs"/>
              </a:rPr>
              <a:t>Milch-Backenzähne</a:t>
            </a:r>
            <a:r>
              <a:rPr lang="de-DE" sz="2000" dirty="0">
                <a:latin typeface="Arial" charset="0"/>
                <a:cs typeface="+mn-cs"/>
              </a:rPr>
              <a:t> </a:t>
            </a:r>
            <a:r>
              <a:rPr lang="de-DE" sz="2000" dirty="0" err="1">
                <a:latin typeface="Arial" charset="0"/>
                <a:cs typeface="+mn-cs"/>
              </a:rPr>
              <a:t>ähneln</a:t>
            </a:r>
            <a:br>
              <a:rPr lang="de-DE" sz="2000" dirty="0">
                <a:latin typeface="Arial" charset="0"/>
                <a:cs typeface="+mn-cs"/>
              </a:rPr>
            </a:br>
            <a:r>
              <a:rPr lang="de-DE" sz="2000" dirty="0">
                <a:latin typeface="Arial" charset="0"/>
                <a:cs typeface="+mn-cs"/>
              </a:rPr>
              <a:t>bleibenden Backenzähnen</a:t>
            </a:r>
          </a:p>
          <a:p>
            <a:pPr indent="-254000" eaLnBrk="0" hangingPunct="0">
              <a:lnSpc>
                <a:spcPct val="150000"/>
              </a:lnSpc>
              <a:buSzPct val="125000"/>
              <a:buFont typeface="Arial"/>
              <a:buChar char="•"/>
              <a:defRPr/>
            </a:pPr>
            <a:r>
              <a:rPr lang="de-DE" sz="2000" dirty="0">
                <a:latin typeface="Arial" charset="0"/>
                <a:cs typeface="+mn-cs"/>
              </a:rPr>
              <a:t>Zahnlücken v.a. in der Front normal</a:t>
            </a:r>
          </a:p>
          <a:p>
            <a:pPr marL="0" indent="0" eaLnBrk="0" hangingPunct="0">
              <a:lnSpc>
                <a:spcPct val="200000"/>
              </a:lnSpc>
              <a:defRPr/>
            </a:pPr>
            <a:r>
              <a:rPr lang="de-DE" sz="2000" dirty="0">
                <a:solidFill>
                  <a:srgbClr val="0000CC"/>
                </a:solidFill>
                <a:latin typeface="Arial" charset="0"/>
                <a:cs typeface="+mn-cs"/>
              </a:rPr>
              <a:t>insgesamt...</a:t>
            </a:r>
          </a:p>
          <a:p>
            <a:pPr indent="-254000" eaLnBrk="0" hangingPunct="0">
              <a:lnSpc>
                <a:spcPct val="150000"/>
              </a:lnSpc>
              <a:buSzPct val="125000"/>
              <a:buFont typeface="Arial"/>
              <a:buChar char="•"/>
              <a:defRPr/>
            </a:pPr>
            <a:r>
              <a:rPr lang="de-DE" sz="2000" dirty="0">
                <a:latin typeface="Arial" charset="0"/>
                <a:cs typeface="+mn-cs"/>
              </a:rPr>
              <a:t>kleiner &amp; heller</a:t>
            </a:r>
          </a:p>
          <a:p>
            <a:pPr indent="-254000" eaLnBrk="0" hangingPunct="0">
              <a:lnSpc>
                <a:spcPct val="150000"/>
              </a:lnSpc>
              <a:buSzPct val="125000"/>
              <a:buFont typeface="Arial"/>
              <a:buChar char="•"/>
              <a:defRPr/>
            </a:pPr>
            <a:r>
              <a:rPr lang="de-DE" sz="2000" dirty="0">
                <a:latin typeface="Arial" charset="0"/>
                <a:cs typeface="+mn-cs"/>
              </a:rPr>
              <a:t>Mineralisation geringer</a:t>
            </a:r>
          </a:p>
          <a:p>
            <a:pPr indent="-254000" eaLnBrk="0" hangingPunct="0">
              <a:lnSpc>
                <a:spcPct val="150000"/>
              </a:lnSpc>
              <a:buSzPct val="125000"/>
              <a:buFont typeface="Arial"/>
              <a:buChar char="•"/>
              <a:defRPr/>
            </a:pPr>
            <a:r>
              <a:rPr lang="de-DE" sz="2000" dirty="0">
                <a:latin typeface="Arial" charset="0"/>
                <a:cs typeface="+mn-cs"/>
              </a:rPr>
              <a:t>Schmelz &amp; Dentin dünner</a:t>
            </a:r>
          </a:p>
          <a:p>
            <a:pPr indent="-254000" eaLnBrk="0" hangingPunct="0">
              <a:lnSpc>
                <a:spcPct val="150000"/>
              </a:lnSpc>
              <a:buSzPct val="125000"/>
              <a:buFont typeface="Arial"/>
              <a:buChar char="•"/>
              <a:defRPr/>
            </a:pPr>
            <a:r>
              <a:rPr lang="de-DE" sz="2000" dirty="0">
                <a:latin typeface="Arial" charset="0"/>
                <a:cs typeface="+mn-cs"/>
              </a:rPr>
              <a:t>Nerv größer</a:t>
            </a:r>
          </a:p>
        </p:txBody>
      </p:sp>
      <p:sp>
        <p:nvSpPr>
          <p:cNvPr id="36" name="AutoShape 226"/>
          <p:cNvSpPr>
            <a:spLocks noChangeArrowheads="1"/>
          </p:cNvSpPr>
          <p:nvPr/>
        </p:nvSpPr>
        <p:spPr bwMode="auto">
          <a:xfrm>
            <a:off x="250825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Anatomie</a:t>
            </a:r>
            <a:endParaRPr lang="de-DE" dirty="0">
              <a:cs typeface="+mn-cs"/>
            </a:endParaRPr>
          </a:p>
        </p:txBody>
      </p:sp>
      <p:pic>
        <p:nvPicPr>
          <p:cNvPr id="10" name="Bild 9" descr="IMG_9977.jpeg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584" y="1278808"/>
            <a:ext cx="3960000" cy="2340000"/>
          </a:xfrm>
          <a:prstGeom prst="rect">
            <a:avLst/>
          </a:prstGeom>
        </p:spPr>
      </p:pic>
      <p:pic>
        <p:nvPicPr>
          <p:cNvPr id="11" name="Bild 10" descr="IMG_9975.jpeg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640" y="3789040"/>
            <a:ext cx="3960000" cy="2340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500" dirty="0"/>
              <a:t>Kindergebiss – Schau genau!</a:t>
            </a:r>
            <a:endParaRPr lang="de-DE" sz="2500" dirty="0">
              <a:cs typeface="+mj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de-DE" sz="2200" dirty="0"/>
              <a:t>Neben Karies, Gingivitis, Parodontitis u.a. wie bei Erwachsenen</a:t>
            </a:r>
            <a:br>
              <a:rPr lang="de-DE" sz="2200" dirty="0"/>
            </a:br>
            <a:r>
              <a:rPr lang="de-DE" sz="2200" dirty="0"/>
              <a:t>fallen bei Kindern insbesondere auf...</a:t>
            </a:r>
            <a:endParaRPr lang="de-DE" sz="1000" dirty="0"/>
          </a:p>
          <a:p>
            <a:pPr marL="0" indent="0">
              <a:lnSpc>
                <a:spcPct val="120000"/>
              </a:lnSpc>
              <a:buNone/>
            </a:pPr>
            <a:endParaRPr lang="de-DE" sz="1000" dirty="0"/>
          </a:p>
          <a:p>
            <a:pPr>
              <a:lnSpc>
                <a:spcPct val="120000"/>
              </a:lnSpc>
              <a:buSzPct val="100000"/>
              <a:buFont typeface="Wingdings" charset="2"/>
              <a:buChar char="Ø"/>
            </a:pPr>
            <a:r>
              <a:rPr lang="de-DE" sz="2200" dirty="0" err="1"/>
              <a:t>Frühkindliche</a:t>
            </a:r>
            <a:r>
              <a:rPr lang="de-DE" sz="2200" dirty="0"/>
              <a:t> Karies,</a:t>
            </a:r>
            <a:br>
              <a:rPr lang="de-DE" sz="2200" dirty="0"/>
            </a:br>
            <a:r>
              <a:rPr lang="de-DE" sz="2200" dirty="0"/>
              <a:t>früher auch </a:t>
            </a:r>
            <a:r>
              <a:rPr lang="de-DE" sz="2200" dirty="0" err="1"/>
              <a:t>Fläschchenkaries</a:t>
            </a:r>
            <a:r>
              <a:rPr lang="de-DE" sz="2200" dirty="0"/>
              <a:t> genannt</a:t>
            </a:r>
            <a:br>
              <a:rPr lang="de-DE" sz="2200" dirty="0"/>
            </a:br>
            <a:r>
              <a:rPr lang="de-DE" sz="2200" dirty="0"/>
              <a:t>– </a:t>
            </a:r>
            <a:r>
              <a:rPr lang="de-DE" sz="2200" dirty="0">
                <a:solidFill>
                  <a:srgbClr val="FF0000"/>
                </a:solidFill>
              </a:rPr>
              <a:t>scharfe Kanten!</a:t>
            </a:r>
          </a:p>
          <a:p>
            <a:pPr marL="0" indent="0">
              <a:lnSpc>
                <a:spcPct val="120000"/>
              </a:lnSpc>
              <a:buSzPct val="100000"/>
              <a:buNone/>
            </a:pPr>
            <a:endParaRPr lang="de-DE" sz="1000" dirty="0"/>
          </a:p>
          <a:p>
            <a:pPr marL="0" indent="0">
              <a:lnSpc>
                <a:spcPct val="120000"/>
              </a:lnSpc>
              <a:buSzPct val="100000"/>
              <a:buNone/>
            </a:pPr>
            <a:endParaRPr lang="de-DE" sz="1000" dirty="0"/>
          </a:p>
          <a:p>
            <a:pPr>
              <a:lnSpc>
                <a:spcPct val="120000"/>
              </a:lnSpc>
              <a:buSzPct val="100000"/>
            </a:pPr>
            <a:r>
              <a:rPr lang="de-DE" sz="2200" dirty="0"/>
              <a:t>Störungen der Zahnstruktur</a:t>
            </a:r>
            <a:br>
              <a:rPr lang="de-DE" sz="2200" dirty="0"/>
            </a:br>
            <a:r>
              <a:rPr lang="de-DE" sz="2200" dirty="0"/>
              <a:t>erblich oder erworben (z.B. Kreidezähne)</a:t>
            </a:r>
          </a:p>
          <a:p>
            <a:pPr marL="0" indent="0">
              <a:lnSpc>
                <a:spcPct val="120000"/>
              </a:lnSpc>
              <a:buSzPct val="100000"/>
              <a:buNone/>
            </a:pPr>
            <a:endParaRPr lang="de-DE" sz="1000" dirty="0"/>
          </a:p>
          <a:p>
            <a:pPr marL="0" indent="0">
              <a:lnSpc>
                <a:spcPct val="120000"/>
              </a:lnSpc>
              <a:buSzPct val="100000"/>
              <a:buNone/>
            </a:pPr>
            <a:endParaRPr lang="de-DE" sz="1000" dirty="0"/>
          </a:p>
          <a:p>
            <a:pPr marL="0" indent="0">
              <a:lnSpc>
                <a:spcPct val="120000"/>
              </a:lnSpc>
              <a:buSzPct val="100000"/>
              <a:buNone/>
            </a:pPr>
            <a:endParaRPr lang="de-DE" sz="1000" dirty="0"/>
          </a:p>
          <a:p>
            <a:pPr>
              <a:lnSpc>
                <a:spcPct val="120000"/>
              </a:lnSpc>
              <a:buSzPct val="100000"/>
              <a:buFont typeface="Wingdings" charset="2"/>
              <a:buChar char="Ø"/>
            </a:pPr>
            <a:r>
              <a:rPr lang="de-DE" sz="2200" dirty="0"/>
              <a:t>Zahnverletzungen nach Unfall</a:t>
            </a:r>
            <a:br>
              <a:rPr lang="de-DE" sz="2200" dirty="0"/>
            </a:br>
            <a:r>
              <a:rPr lang="de-DE" sz="2200" dirty="0"/>
              <a:t>– </a:t>
            </a:r>
            <a:r>
              <a:rPr lang="de-DE" sz="2200" dirty="0">
                <a:solidFill>
                  <a:srgbClr val="FF0000"/>
                </a:solidFill>
              </a:rPr>
              <a:t>scharfe Kanten!</a:t>
            </a:r>
          </a:p>
        </p:txBody>
      </p:sp>
      <p:sp>
        <p:nvSpPr>
          <p:cNvPr id="2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EF294-0828-D240-920B-0C4D8F92D999}" type="slidenum">
              <a:rPr lang="de-DE"/>
              <a:pPr>
                <a:defRPr/>
              </a:pPr>
              <a:t>20</a:t>
            </a:fld>
            <a:endParaRPr lang="de-DE"/>
          </a:p>
        </p:txBody>
      </p:sp>
      <p:pic>
        <p:nvPicPr>
          <p:cNvPr id="16" name="Picture 4" descr="D:\Bilder für Chef\FZ-Trauma\IMG_6117.JPG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858" y="5162296"/>
            <a:ext cx="2304000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Bilder für Chef\ECC\IMG_7864.JPG">
            <a:extLst>
              <a:ext uri="{FF2B5EF4-FFF2-40B4-BE49-F238E27FC236}">
                <a16:creationId xmlns:a16="http://schemas.microsoft.com/office/drawing/2014/main" id="{3970EFD7-9A13-4866-B7DF-1F004C8348BB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7858" y="2206359"/>
            <a:ext cx="2304000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33"/>
          <p:cNvSpPr>
            <a:spLocks noChangeArrowheads="1"/>
          </p:cNvSpPr>
          <p:nvPr/>
        </p:nvSpPr>
        <p:spPr bwMode="auto">
          <a:xfrm>
            <a:off x="7810824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Schau genau!</a:t>
            </a:r>
            <a:endParaRPr lang="de-DE" dirty="0">
              <a:cs typeface="+mn-cs"/>
            </a:endParaRPr>
          </a:p>
        </p:txBody>
      </p:sp>
      <p:pic>
        <p:nvPicPr>
          <p:cNvPr id="10" name="Bild 9" descr="IMG_0186.JPG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7858" y="3685026"/>
            <a:ext cx="2304000" cy="129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2922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500" dirty="0">
                <a:cs typeface="+mj-cs"/>
              </a:rPr>
              <a:t>Kindergebiss – Schau genau!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de-DE" sz="2200" dirty="0"/>
              <a:t>Neben Karies, Gingivitis, Parodontitis u.a. wie bei Erwachsenen</a:t>
            </a:r>
            <a:br>
              <a:rPr lang="de-DE" sz="2200" dirty="0"/>
            </a:br>
            <a:r>
              <a:rPr lang="de-DE" sz="2200" dirty="0"/>
              <a:t>fallen bei Kindern insbesondere auf...</a:t>
            </a:r>
          </a:p>
          <a:p>
            <a:pPr marL="0" indent="0">
              <a:lnSpc>
                <a:spcPct val="120000"/>
              </a:lnSpc>
              <a:buNone/>
            </a:pPr>
            <a:endParaRPr lang="de-DE" sz="1000" dirty="0"/>
          </a:p>
          <a:p>
            <a:pPr marL="0" indent="0">
              <a:lnSpc>
                <a:spcPct val="120000"/>
              </a:lnSpc>
              <a:buSzPct val="100000"/>
              <a:buNone/>
            </a:pPr>
            <a:endParaRPr lang="de-DE" sz="1000" dirty="0"/>
          </a:p>
          <a:p>
            <a:pPr marL="0" indent="0">
              <a:lnSpc>
                <a:spcPct val="120000"/>
              </a:lnSpc>
              <a:buSzPct val="100000"/>
              <a:buNone/>
            </a:pPr>
            <a:endParaRPr lang="de-DE" sz="1000" dirty="0"/>
          </a:p>
          <a:p>
            <a:pPr>
              <a:lnSpc>
                <a:spcPct val="120000"/>
              </a:lnSpc>
              <a:buSzPct val="100000"/>
              <a:buFont typeface="Wingdings" charset="2"/>
              <a:buChar char="Ø"/>
            </a:pPr>
            <a:r>
              <a:rPr lang="de-DE" sz="2200" dirty="0" err="1"/>
              <a:t>Druchbruchstörungen</a:t>
            </a:r>
            <a:r>
              <a:rPr lang="de-DE" sz="2200" dirty="0"/>
              <a:t> der Zähne</a:t>
            </a:r>
            <a:endParaRPr lang="de-DE" sz="2000" dirty="0"/>
          </a:p>
          <a:p>
            <a:pPr>
              <a:lnSpc>
                <a:spcPct val="120000"/>
              </a:lnSpc>
              <a:buSzPct val="100000"/>
              <a:buFont typeface="Wingdings" charset="2"/>
              <a:buChar char="Ø"/>
            </a:pPr>
            <a:endParaRPr lang="de-DE" sz="2200" dirty="0"/>
          </a:p>
          <a:p>
            <a:pPr>
              <a:lnSpc>
                <a:spcPct val="120000"/>
              </a:lnSpc>
              <a:buSzPct val="100000"/>
              <a:buFont typeface="Wingdings" charset="2"/>
              <a:buChar char="Ø"/>
            </a:pPr>
            <a:r>
              <a:rPr lang="de-DE" sz="2200" dirty="0"/>
              <a:t>Lutschoffener Biss</a:t>
            </a:r>
          </a:p>
          <a:p>
            <a:pPr>
              <a:lnSpc>
                <a:spcPct val="120000"/>
              </a:lnSpc>
              <a:buSzPct val="100000"/>
              <a:buFont typeface="Wingdings" charset="2"/>
              <a:buChar char="Ø"/>
            </a:pPr>
            <a:r>
              <a:rPr lang="de-DE" sz="2200" dirty="0"/>
              <a:t>Fehlstellung der Zähne bzw. Kiefer</a:t>
            </a:r>
          </a:p>
          <a:p>
            <a:pPr>
              <a:lnSpc>
                <a:spcPct val="120000"/>
              </a:lnSpc>
              <a:buSzPct val="100000"/>
              <a:buFont typeface="Wingdings" charset="2"/>
              <a:buChar char="Ø"/>
            </a:pPr>
            <a:r>
              <a:rPr lang="de-DE" sz="2200" dirty="0"/>
              <a:t>Hyperplastisches Zahnfleisch</a:t>
            </a:r>
          </a:p>
          <a:p>
            <a:pPr>
              <a:lnSpc>
                <a:spcPct val="120000"/>
              </a:lnSpc>
              <a:buSzPct val="100000"/>
              <a:buFont typeface="Wingdings" charset="2"/>
              <a:buChar char="Ø"/>
            </a:pPr>
            <a:endParaRPr lang="de-DE" sz="1200" dirty="0"/>
          </a:p>
          <a:p>
            <a:pPr>
              <a:lnSpc>
                <a:spcPct val="110000"/>
              </a:lnSpc>
              <a:buSzPct val="100000"/>
              <a:buFont typeface="Wingdings" charset="2"/>
              <a:buChar char="Ø"/>
            </a:pPr>
            <a:r>
              <a:rPr lang="de-DE" sz="2200" dirty="0"/>
              <a:t>Ungenügende Mundhygiene bei</a:t>
            </a:r>
            <a:br>
              <a:rPr lang="de-DE" sz="2200" dirty="0"/>
            </a:br>
            <a:r>
              <a:rPr lang="de-DE" sz="2200" dirty="0"/>
              <a:t>Kieferorthopädischer (KFO) Behandlung</a:t>
            </a:r>
          </a:p>
          <a:p>
            <a:pPr>
              <a:lnSpc>
                <a:spcPct val="110000"/>
              </a:lnSpc>
              <a:buSzPct val="100000"/>
              <a:buFont typeface="Wingdings" charset="2"/>
              <a:buChar char="Ø"/>
            </a:pPr>
            <a:r>
              <a:rPr lang="de-DE" sz="2200" dirty="0" err="1"/>
              <a:t>KFO</a:t>
            </a:r>
            <a:r>
              <a:rPr lang="de-DE" sz="2200" dirty="0"/>
              <a:t>-Apparaturen kaputt – </a:t>
            </a:r>
            <a:r>
              <a:rPr lang="de-DE" sz="2200" dirty="0">
                <a:solidFill>
                  <a:srgbClr val="FF0000"/>
                </a:solidFill>
              </a:rPr>
              <a:t>scharfe Kanten!</a:t>
            </a:r>
          </a:p>
        </p:txBody>
      </p:sp>
      <p:sp>
        <p:nvSpPr>
          <p:cNvPr id="2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EF294-0828-D240-920B-0C4D8F92D999}" type="slidenum">
              <a:rPr lang="de-DE"/>
              <a:pPr>
                <a:defRPr/>
              </a:pPr>
              <a:t>21</a:t>
            </a:fld>
            <a:endParaRPr lang="de-DE"/>
          </a:p>
        </p:txBody>
      </p:sp>
      <p:sp>
        <p:nvSpPr>
          <p:cNvPr id="9" name="AutoShape 233"/>
          <p:cNvSpPr>
            <a:spLocks noChangeArrowheads="1"/>
          </p:cNvSpPr>
          <p:nvPr/>
        </p:nvSpPr>
        <p:spPr bwMode="auto">
          <a:xfrm>
            <a:off x="7810824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Schau genau!</a:t>
            </a:r>
            <a:endParaRPr lang="de-DE" dirty="0">
              <a:cs typeface="+mn-cs"/>
            </a:endParaRPr>
          </a:p>
        </p:txBody>
      </p:sp>
      <p:pic>
        <p:nvPicPr>
          <p:cNvPr id="11" name="Bild 10" descr="02 - Handlungsanlässe - Bilder ohne Kommentare - neu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2892" y="5157192"/>
            <a:ext cx="2304000" cy="12809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20"/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7858" y="2204864"/>
            <a:ext cx="2304000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G0005">
            <a:extLst>
              <a:ext uri="{FF2B5EF4-FFF2-40B4-BE49-F238E27FC236}">
                <a16:creationId xmlns:a16="http://schemas.microsoft.com/office/drawing/2014/main" id="{431669BD-563D-4928-9413-66DA2C830BD8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2892" y="3683508"/>
            <a:ext cx="2304000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080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MG_9980.jpeg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24" y="949325"/>
            <a:ext cx="8558276" cy="570382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456220" y="980728"/>
            <a:ext cx="36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Arial"/>
                <a:cs typeface="Arial"/>
              </a:rPr>
              <a:t>JE</a:t>
            </a:r>
          </a:p>
        </p:txBody>
      </p:sp>
      <p:sp>
        <p:nvSpPr>
          <p:cNvPr id="2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EF294-0828-D240-920B-0C4D8F92D999}" type="slidenum">
              <a:rPr lang="de-DE"/>
              <a:pPr>
                <a:defRPr/>
              </a:pPr>
              <a:t>22</a:t>
            </a:fld>
            <a:endParaRPr lang="de-DE"/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500" dirty="0"/>
              <a:t>Kindergebiss – Schau genau!</a:t>
            </a:r>
            <a:endParaRPr lang="de-DE" sz="2500" dirty="0">
              <a:cs typeface="+mj-cs"/>
            </a:endParaRPr>
          </a:p>
        </p:txBody>
      </p:sp>
      <p:sp>
        <p:nvSpPr>
          <p:cNvPr id="795655" name="Text Box 7"/>
          <p:cNvSpPr txBox="1">
            <a:spLocks noChangeArrowheads="1"/>
          </p:cNvSpPr>
          <p:nvPr/>
        </p:nvSpPr>
        <p:spPr bwMode="auto">
          <a:xfrm>
            <a:off x="6366222" y="4574455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600" dirty="0">
                <a:latin typeface="Arial" charset="0"/>
                <a:cs typeface="+mn-cs"/>
              </a:rPr>
              <a:t>7</a:t>
            </a:r>
            <a:r>
              <a:rPr lang="de-DE" sz="1800" dirty="0">
                <a:latin typeface="Arial" charset="0"/>
                <a:cs typeface="+mn-cs"/>
              </a:rPr>
              <a:t>3</a:t>
            </a:r>
          </a:p>
        </p:txBody>
      </p:sp>
      <p:sp>
        <p:nvSpPr>
          <p:cNvPr id="795656" name="Text Box 8"/>
          <p:cNvSpPr txBox="1">
            <a:spLocks noChangeArrowheads="1"/>
          </p:cNvSpPr>
          <p:nvPr/>
        </p:nvSpPr>
        <p:spPr bwMode="auto">
          <a:xfrm>
            <a:off x="5508104" y="4502447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600" dirty="0">
                <a:latin typeface="Arial" charset="0"/>
                <a:cs typeface="+mn-cs"/>
              </a:rPr>
              <a:t>7</a:t>
            </a:r>
            <a:r>
              <a:rPr lang="de-DE" sz="1800" dirty="0">
                <a:latin typeface="Arial" charset="0"/>
                <a:cs typeface="+mn-cs"/>
              </a:rPr>
              <a:t>2</a:t>
            </a:r>
          </a:p>
        </p:txBody>
      </p:sp>
      <p:sp>
        <p:nvSpPr>
          <p:cNvPr id="795657" name="Text Box 9"/>
          <p:cNvSpPr txBox="1">
            <a:spLocks noChangeArrowheads="1"/>
          </p:cNvSpPr>
          <p:nvPr/>
        </p:nvSpPr>
        <p:spPr bwMode="auto">
          <a:xfrm>
            <a:off x="4758842" y="4514449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600" dirty="0">
                <a:latin typeface="Arial" charset="0"/>
                <a:cs typeface="+mn-cs"/>
              </a:rPr>
              <a:t>7</a:t>
            </a:r>
            <a:r>
              <a:rPr lang="de-DE" sz="1800" dirty="0">
                <a:latin typeface="Arial" charset="0"/>
                <a:cs typeface="+mn-cs"/>
              </a:rPr>
              <a:t>1</a:t>
            </a:r>
          </a:p>
        </p:txBody>
      </p:sp>
      <p:sp>
        <p:nvSpPr>
          <p:cNvPr id="795658" name="Text Box 10"/>
          <p:cNvSpPr txBox="1">
            <a:spLocks noChangeArrowheads="1"/>
          </p:cNvSpPr>
          <p:nvPr/>
        </p:nvSpPr>
        <p:spPr bwMode="auto">
          <a:xfrm>
            <a:off x="7878390" y="4430440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600" dirty="0">
                <a:latin typeface="Arial" charset="0"/>
                <a:cs typeface="+mn-cs"/>
              </a:rPr>
              <a:t>7</a:t>
            </a:r>
            <a:r>
              <a:rPr lang="de-DE" sz="1800" dirty="0">
                <a:latin typeface="Arial" charset="0"/>
                <a:cs typeface="+mn-cs"/>
              </a:rPr>
              <a:t>5</a:t>
            </a:r>
          </a:p>
        </p:txBody>
      </p:sp>
      <p:sp>
        <p:nvSpPr>
          <p:cNvPr id="795659" name="Text Box 11"/>
          <p:cNvSpPr txBox="1">
            <a:spLocks noChangeArrowheads="1"/>
          </p:cNvSpPr>
          <p:nvPr/>
        </p:nvSpPr>
        <p:spPr bwMode="auto">
          <a:xfrm>
            <a:off x="7086302" y="4587800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600" dirty="0">
                <a:latin typeface="Arial" charset="0"/>
                <a:cs typeface="+mn-cs"/>
              </a:rPr>
              <a:t>7</a:t>
            </a:r>
            <a:r>
              <a:rPr lang="de-DE" sz="1800" dirty="0">
                <a:latin typeface="Arial" charset="0"/>
                <a:cs typeface="+mn-cs"/>
              </a:rPr>
              <a:t>4</a:t>
            </a:r>
          </a:p>
        </p:txBody>
      </p:sp>
      <p:sp>
        <p:nvSpPr>
          <p:cNvPr id="795661" name="Line 13"/>
          <p:cNvSpPr>
            <a:spLocks noChangeShapeType="1"/>
          </p:cNvSpPr>
          <p:nvPr/>
        </p:nvSpPr>
        <p:spPr bwMode="auto">
          <a:xfrm>
            <a:off x="4589463" y="911225"/>
            <a:ext cx="1587" cy="5757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95662" name="Line 14"/>
          <p:cNvSpPr>
            <a:spLocks noChangeShapeType="1"/>
          </p:cNvSpPr>
          <p:nvPr/>
        </p:nvSpPr>
        <p:spPr bwMode="auto">
          <a:xfrm>
            <a:off x="254000" y="3921467"/>
            <a:ext cx="863758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95663" name="Text Box 15"/>
          <p:cNvSpPr txBox="1">
            <a:spLocks noChangeArrowheads="1"/>
          </p:cNvSpPr>
          <p:nvPr/>
        </p:nvSpPr>
        <p:spPr bwMode="auto">
          <a:xfrm>
            <a:off x="258763" y="1257300"/>
            <a:ext cx="43307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800" b="1" dirty="0">
                <a:latin typeface="Arial" charset="0"/>
                <a:cs typeface="+mn-cs"/>
              </a:rPr>
              <a:t>5</a:t>
            </a:r>
          </a:p>
        </p:txBody>
      </p:sp>
      <p:sp>
        <p:nvSpPr>
          <p:cNvPr id="795664" name="Text Box 16"/>
          <p:cNvSpPr txBox="1">
            <a:spLocks noChangeArrowheads="1"/>
          </p:cNvSpPr>
          <p:nvPr/>
        </p:nvSpPr>
        <p:spPr bwMode="auto">
          <a:xfrm>
            <a:off x="4602163" y="1257300"/>
            <a:ext cx="42100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800" b="1" dirty="0">
                <a:latin typeface="Arial" charset="0"/>
                <a:cs typeface="+mn-cs"/>
              </a:rPr>
              <a:t>6</a:t>
            </a:r>
          </a:p>
        </p:txBody>
      </p:sp>
      <p:sp>
        <p:nvSpPr>
          <p:cNvPr id="795665" name="Text Box 17"/>
          <p:cNvSpPr txBox="1">
            <a:spLocks noChangeArrowheads="1"/>
          </p:cNvSpPr>
          <p:nvPr/>
        </p:nvSpPr>
        <p:spPr bwMode="auto">
          <a:xfrm>
            <a:off x="4638675" y="5411788"/>
            <a:ext cx="41798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800" b="1" dirty="0">
                <a:latin typeface="Arial" charset="0"/>
                <a:cs typeface="+mn-cs"/>
              </a:rPr>
              <a:t>7</a:t>
            </a:r>
          </a:p>
        </p:txBody>
      </p:sp>
      <p:sp>
        <p:nvSpPr>
          <p:cNvPr id="795666" name="Text Box 18"/>
          <p:cNvSpPr txBox="1">
            <a:spLocks noChangeArrowheads="1"/>
          </p:cNvSpPr>
          <p:nvPr/>
        </p:nvSpPr>
        <p:spPr bwMode="auto">
          <a:xfrm>
            <a:off x="296863" y="5400675"/>
            <a:ext cx="42799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800" b="1" dirty="0">
                <a:latin typeface="Arial" charset="0"/>
                <a:cs typeface="+mn-cs"/>
              </a:rPr>
              <a:t>8</a:t>
            </a:r>
          </a:p>
        </p:txBody>
      </p:sp>
      <p:sp>
        <p:nvSpPr>
          <p:cNvPr id="795667" name="AutoShape 19"/>
          <p:cNvSpPr>
            <a:spLocks noChangeArrowheads="1"/>
          </p:cNvSpPr>
          <p:nvPr/>
        </p:nvSpPr>
        <p:spPr bwMode="auto">
          <a:xfrm>
            <a:off x="4081463" y="3284984"/>
            <a:ext cx="1041400" cy="1241425"/>
          </a:xfrm>
          <a:prstGeom prst="curvedLeftArrow">
            <a:avLst>
              <a:gd name="adj1" fmla="val 23841"/>
              <a:gd name="adj2" fmla="val 47683"/>
              <a:gd name="adj3" fmla="val 33333"/>
            </a:avLst>
          </a:prstGeom>
          <a:solidFill>
            <a:schemeClr val="tx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>
              <a:latin typeface="Arial" charset="0"/>
              <a:cs typeface="+mn-cs"/>
            </a:endParaRPr>
          </a:p>
        </p:txBody>
      </p:sp>
      <p:sp>
        <p:nvSpPr>
          <p:cNvPr id="19" name="AutoShape 233"/>
          <p:cNvSpPr>
            <a:spLocks noChangeArrowheads="1"/>
          </p:cNvSpPr>
          <p:nvPr/>
        </p:nvSpPr>
        <p:spPr bwMode="auto">
          <a:xfrm>
            <a:off x="7810824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Schau genau!</a:t>
            </a:r>
            <a:endParaRPr lang="de-DE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703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IMG_0624.jpeg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14"/>
          <a:stretch/>
        </p:blipFill>
        <p:spPr>
          <a:xfrm>
            <a:off x="293624" y="949325"/>
            <a:ext cx="4276725" cy="2851150"/>
          </a:xfrm>
          <a:prstGeom prst="rect">
            <a:avLst/>
          </a:prstGeom>
        </p:spPr>
      </p:pic>
      <p:sp>
        <p:nvSpPr>
          <p:cNvPr id="2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EF294-0828-D240-920B-0C4D8F92D999}" type="slidenum">
              <a:rPr lang="de-DE"/>
              <a:pPr>
                <a:defRPr/>
              </a:pPr>
              <a:t>23</a:t>
            </a:fld>
            <a:endParaRPr lang="de-DE"/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500" dirty="0"/>
              <a:t>Kindergebiss – Schau genau!</a:t>
            </a:r>
            <a:endParaRPr lang="de-DE" sz="2500" dirty="0">
              <a:cs typeface="+mj-cs"/>
            </a:endParaRPr>
          </a:p>
        </p:txBody>
      </p:sp>
      <p:sp>
        <p:nvSpPr>
          <p:cNvPr id="26" name="AutoShape 233"/>
          <p:cNvSpPr>
            <a:spLocks noChangeArrowheads="1"/>
          </p:cNvSpPr>
          <p:nvPr/>
        </p:nvSpPr>
        <p:spPr bwMode="auto">
          <a:xfrm>
            <a:off x="7810824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Schau genau!</a:t>
            </a:r>
            <a:endParaRPr lang="de-DE" dirty="0">
              <a:cs typeface="+mn-cs"/>
            </a:endParaRPr>
          </a:p>
        </p:txBody>
      </p:sp>
      <p:pic>
        <p:nvPicPr>
          <p:cNvPr id="2" name="Bild 1" descr="IMG_0037.JPG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12"/>
          <a:stretch/>
        </p:blipFill>
        <p:spPr>
          <a:xfrm>
            <a:off x="4572000" y="949325"/>
            <a:ext cx="4276725" cy="2851150"/>
          </a:xfrm>
          <a:prstGeom prst="rect">
            <a:avLst/>
          </a:prstGeom>
        </p:spPr>
      </p:pic>
      <p:pic>
        <p:nvPicPr>
          <p:cNvPr id="7" name="Bild 6" descr="IMG_0629.jpeg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24" y="3801110"/>
            <a:ext cx="4276725" cy="2851150"/>
          </a:xfrm>
          <a:prstGeom prst="rect">
            <a:avLst/>
          </a:prstGeom>
        </p:spPr>
      </p:pic>
      <p:sp>
        <p:nvSpPr>
          <p:cNvPr id="14" name="Line 14"/>
          <p:cNvSpPr>
            <a:spLocks noChangeAspect="1" noChangeShapeType="1"/>
          </p:cNvSpPr>
          <p:nvPr/>
        </p:nvSpPr>
        <p:spPr bwMode="auto">
          <a:xfrm flipV="1">
            <a:off x="269875" y="3795713"/>
            <a:ext cx="860425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15"/>
          <p:cNvSpPr>
            <a:spLocks noChangeAspect="1" noChangeShapeType="1"/>
          </p:cNvSpPr>
          <p:nvPr/>
        </p:nvSpPr>
        <p:spPr bwMode="auto">
          <a:xfrm>
            <a:off x="4557713" y="931863"/>
            <a:ext cx="1587" cy="57372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Bild 4" descr="IMG_0031.jpeg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801110"/>
            <a:ext cx="4276725" cy="2851150"/>
          </a:xfrm>
          <a:prstGeom prst="rect">
            <a:avLst/>
          </a:prstGeom>
        </p:spPr>
      </p:pic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858604"/>
              </p:ext>
            </p:extLst>
          </p:nvPr>
        </p:nvGraphicFramePr>
        <p:xfrm>
          <a:off x="363382" y="2898080"/>
          <a:ext cx="8424936" cy="1251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44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0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Beobachtung: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0" dirty="0"/>
                        <a:t>Zähne</a:t>
                      </a:r>
                      <a:r>
                        <a:rPr lang="de-DE" sz="1500" b="0" baseline="0" dirty="0"/>
                        <a:t> sind zum Teil nicht ganz sichtbar, stehen schräg bzw. verschachtelt</a:t>
                      </a:r>
                      <a:br>
                        <a:rPr lang="de-DE" sz="1500" b="0" baseline="0" dirty="0"/>
                      </a:br>
                      <a:r>
                        <a:rPr lang="de-DE" sz="1500" b="0" baseline="0" dirty="0"/>
                        <a:t>teilweise bestehen Zahnlücken</a:t>
                      </a:r>
                      <a:endParaRPr lang="de-DE" sz="1500" b="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Diagnose:</a:t>
                      </a:r>
                    </a:p>
                  </a:txBody>
                  <a:tcPr marR="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Wechselgebiss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0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Maßnahme: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Zähne sorgfältig</a:t>
                      </a:r>
                      <a:r>
                        <a:rPr lang="de-DE" sz="1500" baseline="0" dirty="0"/>
                        <a:t> putzen &amp; Zahnseide benutzen</a:t>
                      </a:r>
                      <a:br>
                        <a:rPr lang="de-DE" sz="1500" baseline="0" dirty="0"/>
                      </a:br>
                      <a:r>
                        <a:rPr lang="de-DE" sz="1500" baseline="0" dirty="0"/>
                        <a:t>– bei starken Fehlstellungen Kontrolle durch Zahnarzt anregen</a:t>
                      </a:r>
                      <a:endParaRPr lang="de-DE" sz="15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227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"/>
          <p:cNvPicPr>
            <a:picLocks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624" y="949325"/>
            <a:ext cx="8558276" cy="570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500" dirty="0">
                <a:cs typeface="+mj-cs"/>
              </a:rPr>
              <a:t>Kindergebiss – Schau genau!</a:t>
            </a:r>
          </a:p>
        </p:txBody>
      </p:sp>
      <p:sp>
        <p:nvSpPr>
          <p:cNvPr id="4" name="AutoShape 233"/>
          <p:cNvSpPr>
            <a:spLocks noChangeArrowheads="1"/>
          </p:cNvSpPr>
          <p:nvPr/>
        </p:nvSpPr>
        <p:spPr bwMode="auto">
          <a:xfrm>
            <a:off x="7810824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Schau genau!</a:t>
            </a:r>
            <a:endParaRPr lang="de-DE" dirty="0">
              <a:cs typeface="+mn-cs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743104"/>
              </p:ext>
            </p:extLst>
          </p:nvPr>
        </p:nvGraphicFramePr>
        <p:xfrm>
          <a:off x="363382" y="1002626"/>
          <a:ext cx="8424936" cy="105822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44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Beobachtung: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0" dirty="0"/>
                        <a:t>Wurzelreste Oberkiefer</a:t>
                      </a:r>
                      <a:r>
                        <a:rPr lang="de-DE" sz="1500" b="0" baseline="0" dirty="0"/>
                        <a:t> und 84 </a:t>
                      </a:r>
                      <a:r>
                        <a:rPr lang="mr-IN" sz="1500" b="0" baseline="0" dirty="0"/>
                        <a:t>–</a:t>
                      </a:r>
                      <a:r>
                        <a:rPr lang="de-DE" sz="1500" b="0" baseline="0" dirty="0"/>
                        <a:t> Zahn 11, 21 im Durchbruch &amp;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0" baseline="0" dirty="0"/>
                        <a:t>weißliche Stelle an der Vorderseite von Zahn 85</a:t>
                      </a:r>
                      <a:endParaRPr lang="de-DE" sz="1500" b="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Diagnose:</a:t>
                      </a:r>
                    </a:p>
                  </a:txBody>
                  <a:tcPr marR="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Wechselgebiss, gestörter Zahndurchbruch</a:t>
                      </a:r>
                      <a:r>
                        <a:rPr lang="de-DE" sz="1500" baseline="0" dirty="0"/>
                        <a:t> – Wurzelreste, Kariesvorstufe 85</a:t>
                      </a:r>
                      <a:endParaRPr lang="de-DE" sz="15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Maßnahme: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aseline="0" dirty="0"/>
                        <a:t>Mundhygiene verbessern &amp; Zahnarzt verständigen</a:t>
                      </a:r>
                      <a:endParaRPr lang="de-DE" sz="15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80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IMG_0142.jpeg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801110"/>
            <a:ext cx="4276725" cy="2851150"/>
          </a:xfrm>
          <a:prstGeom prst="rect">
            <a:avLst/>
          </a:prstGeom>
        </p:spPr>
      </p:pic>
      <p:sp>
        <p:nvSpPr>
          <p:cNvPr id="2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EF294-0828-D240-920B-0C4D8F92D999}" type="slidenum">
              <a:rPr lang="de-DE"/>
              <a:pPr>
                <a:defRPr/>
              </a:pPr>
              <a:t>25</a:t>
            </a:fld>
            <a:endParaRPr lang="de-DE"/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500" dirty="0"/>
              <a:t>Kindergebiss – Schau genau!</a:t>
            </a:r>
            <a:endParaRPr lang="de-DE" sz="2500" dirty="0">
              <a:cs typeface="+mj-cs"/>
            </a:endParaRPr>
          </a:p>
        </p:txBody>
      </p:sp>
      <p:sp>
        <p:nvSpPr>
          <p:cNvPr id="26" name="AutoShape 233"/>
          <p:cNvSpPr>
            <a:spLocks noChangeArrowheads="1"/>
          </p:cNvSpPr>
          <p:nvPr/>
        </p:nvSpPr>
        <p:spPr bwMode="auto">
          <a:xfrm>
            <a:off x="7810824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Schau genau!</a:t>
            </a:r>
            <a:endParaRPr lang="de-DE" dirty="0">
              <a:cs typeface="+mn-cs"/>
            </a:endParaRPr>
          </a:p>
        </p:txBody>
      </p:sp>
      <p:pic>
        <p:nvPicPr>
          <p:cNvPr id="3" name="Bild 2" descr="IMG_0050.JPG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24" y="3801110"/>
            <a:ext cx="4276725" cy="2851150"/>
          </a:xfrm>
          <a:prstGeom prst="rect">
            <a:avLst/>
          </a:prstGeom>
        </p:spPr>
      </p:pic>
      <p:pic>
        <p:nvPicPr>
          <p:cNvPr id="7" name="Bild 6" descr="IMG_0056.JPG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24" y="949325"/>
            <a:ext cx="4276725" cy="2851150"/>
          </a:xfrm>
          <a:prstGeom prst="rect">
            <a:avLst/>
          </a:prstGeom>
        </p:spPr>
      </p:pic>
      <p:pic>
        <p:nvPicPr>
          <p:cNvPr id="9" name="Bild 8" descr="IMG_0166.JPG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949325"/>
            <a:ext cx="4276725" cy="2851150"/>
          </a:xfrm>
          <a:prstGeom prst="rect">
            <a:avLst/>
          </a:prstGeom>
        </p:spPr>
      </p:pic>
      <p:sp>
        <p:nvSpPr>
          <p:cNvPr id="17" name="Line 14"/>
          <p:cNvSpPr>
            <a:spLocks noChangeAspect="1" noChangeShapeType="1"/>
          </p:cNvSpPr>
          <p:nvPr/>
        </p:nvSpPr>
        <p:spPr bwMode="auto">
          <a:xfrm flipV="1">
            <a:off x="269875" y="3795713"/>
            <a:ext cx="860425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15"/>
          <p:cNvSpPr>
            <a:spLocks noChangeAspect="1" noChangeShapeType="1"/>
          </p:cNvSpPr>
          <p:nvPr/>
        </p:nvSpPr>
        <p:spPr bwMode="auto">
          <a:xfrm>
            <a:off x="4557713" y="931863"/>
            <a:ext cx="1587" cy="57372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53607"/>
              </p:ext>
            </p:extLst>
          </p:nvPr>
        </p:nvGraphicFramePr>
        <p:xfrm>
          <a:off x="351836" y="3265890"/>
          <a:ext cx="4127802" cy="1205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1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5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dirty="0"/>
                        <a:t>Beobachtung: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b="0" dirty="0"/>
                        <a:t>Zähne abgerieben, „ausgewaschen“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b="1" dirty="0"/>
                        <a:t>Diagnose: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dirty="0"/>
                        <a:t>Erosion</a:t>
                      </a:r>
                      <a:r>
                        <a:rPr lang="de-DE" sz="1200" baseline="0" dirty="0"/>
                        <a:t> und/oder Knirschen/Pressen</a:t>
                      </a:r>
                      <a:endParaRPr lang="de-DE" sz="12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b="1" dirty="0"/>
                        <a:t>Maßnahme: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dirty="0"/>
                        <a:t>Gesüßte</a:t>
                      </a:r>
                      <a:r>
                        <a:rPr lang="de-DE" sz="1200" baseline="0" dirty="0"/>
                        <a:t> Speisen/Getränke reduzieren,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baseline="0" dirty="0"/>
                        <a:t>Ess-Brechsucht? Knirschen/Pressen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baseline="0" dirty="0"/>
                        <a:t>beobachten </a:t>
                      </a:r>
                      <a:r>
                        <a:rPr lang="mr-IN" sz="1200" baseline="0" dirty="0"/>
                        <a:t>–</a:t>
                      </a:r>
                      <a:r>
                        <a:rPr lang="de-DE" sz="1200" baseline="0" dirty="0"/>
                        <a:t> ggf. Zahnarzt verständigen</a:t>
                      </a:r>
                      <a:endParaRPr lang="de-DE" sz="12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081515"/>
              </p:ext>
            </p:extLst>
          </p:nvPr>
        </p:nvGraphicFramePr>
        <p:xfrm>
          <a:off x="4638548" y="3265891"/>
          <a:ext cx="4144563" cy="103276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16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dirty="0"/>
                        <a:t>Beobachtung: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b="0" baseline="0" dirty="0"/>
                        <a:t>Metallkrone 54 - „Ritterzahn“ &amp;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b="0" baseline="0" dirty="0"/>
                        <a:t>weiche Beläge 31-42</a:t>
                      </a:r>
                      <a:endParaRPr lang="de-DE" sz="1200" b="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5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b="1" dirty="0"/>
                        <a:t>Diagnose: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dirty="0"/>
                        <a:t>Kinderkrone</a:t>
                      </a:r>
                      <a:r>
                        <a:rPr lang="de-DE" sz="1200" baseline="0" dirty="0"/>
                        <a:t> 54 (</a:t>
                      </a:r>
                      <a:r>
                        <a:rPr lang="de-DE" sz="1200" dirty="0"/>
                        <a:t>nach Karies)</a:t>
                      </a:r>
                      <a:r>
                        <a:rPr lang="de-DE" sz="1200" baseline="0" dirty="0"/>
                        <a:t> versorgt &amp;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baseline="0" dirty="0"/>
                        <a:t>Plaque </a:t>
                      </a:r>
                      <a:r>
                        <a:rPr lang="de-DE" sz="1200" baseline="0" dirty="0" err="1"/>
                        <a:t>UK</a:t>
                      </a:r>
                      <a:r>
                        <a:rPr lang="de-DE" sz="1200" baseline="0" dirty="0"/>
                        <a:t>-Front</a:t>
                      </a:r>
                      <a:endParaRPr lang="de-DE" sz="12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2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b="1" dirty="0"/>
                        <a:t>Maßnahme: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dirty="0" err="1"/>
                        <a:t>UK</a:t>
                      </a:r>
                      <a:r>
                        <a:rPr lang="de-DE" sz="1200" dirty="0"/>
                        <a:t>-Front</a:t>
                      </a:r>
                      <a:r>
                        <a:rPr lang="de-DE" sz="1200" baseline="0" dirty="0"/>
                        <a:t> Mundhygiene verbessern</a:t>
                      </a:r>
                      <a:endParaRPr lang="de-DE" sz="12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20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IMG_0455.jpe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801110"/>
            <a:ext cx="4276725" cy="2851150"/>
          </a:xfrm>
          <a:prstGeom prst="rect">
            <a:avLst/>
          </a:prstGeom>
        </p:spPr>
      </p:pic>
      <p:pic>
        <p:nvPicPr>
          <p:cNvPr id="9" name="Bild 8" descr="IMG_0205.JPG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24" y="3801110"/>
            <a:ext cx="4276725" cy="2851150"/>
          </a:xfrm>
          <a:prstGeom prst="rect">
            <a:avLst/>
          </a:prstGeom>
        </p:spPr>
      </p:pic>
      <p:sp>
        <p:nvSpPr>
          <p:cNvPr id="2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EF294-0828-D240-920B-0C4D8F92D999}" type="slidenum">
              <a:rPr lang="de-DE"/>
              <a:pPr>
                <a:defRPr/>
              </a:pPr>
              <a:t>26</a:t>
            </a:fld>
            <a:endParaRPr lang="de-DE"/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500" dirty="0"/>
              <a:t>Kindergebiss – Schau genau!</a:t>
            </a:r>
            <a:endParaRPr lang="de-DE" sz="2500" dirty="0">
              <a:cs typeface="+mj-cs"/>
            </a:endParaRPr>
          </a:p>
        </p:txBody>
      </p:sp>
      <p:sp>
        <p:nvSpPr>
          <p:cNvPr id="26" name="AutoShape 233"/>
          <p:cNvSpPr>
            <a:spLocks noChangeArrowheads="1"/>
          </p:cNvSpPr>
          <p:nvPr/>
        </p:nvSpPr>
        <p:spPr bwMode="auto">
          <a:xfrm>
            <a:off x="7810824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Schau genau!</a:t>
            </a:r>
            <a:endParaRPr lang="de-DE" dirty="0">
              <a:cs typeface="+mn-cs"/>
            </a:endParaRPr>
          </a:p>
        </p:txBody>
      </p:sp>
      <p:pic>
        <p:nvPicPr>
          <p:cNvPr id="6" name="Bild 5" descr="IMG_0419.jpeg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949325"/>
            <a:ext cx="4276725" cy="2851150"/>
          </a:xfrm>
          <a:prstGeom prst="rect">
            <a:avLst/>
          </a:prstGeom>
        </p:spPr>
      </p:pic>
      <p:pic>
        <p:nvPicPr>
          <p:cNvPr id="8" name="Bild 7" descr="IMG_0199.JPG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24" y="949325"/>
            <a:ext cx="4276725" cy="2851150"/>
          </a:xfrm>
          <a:prstGeom prst="rect">
            <a:avLst/>
          </a:prstGeom>
        </p:spPr>
      </p:pic>
      <p:sp>
        <p:nvSpPr>
          <p:cNvPr id="18" name="Line 14"/>
          <p:cNvSpPr>
            <a:spLocks noChangeAspect="1" noChangeShapeType="1"/>
          </p:cNvSpPr>
          <p:nvPr/>
        </p:nvSpPr>
        <p:spPr bwMode="auto">
          <a:xfrm flipV="1">
            <a:off x="269875" y="3795713"/>
            <a:ext cx="860425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15"/>
          <p:cNvSpPr>
            <a:spLocks noChangeAspect="1" noChangeShapeType="1"/>
          </p:cNvSpPr>
          <p:nvPr/>
        </p:nvSpPr>
        <p:spPr bwMode="auto">
          <a:xfrm>
            <a:off x="4557713" y="931863"/>
            <a:ext cx="1587" cy="57372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119019"/>
              </p:ext>
            </p:extLst>
          </p:nvPr>
        </p:nvGraphicFramePr>
        <p:xfrm>
          <a:off x="351836" y="3032575"/>
          <a:ext cx="4127802" cy="105879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1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5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dirty="0"/>
                        <a:t>Beobachtung: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b="0" dirty="0"/>
                        <a:t>Zähne stehen </a:t>
                      </a:r>
                      <a:r>
                        <a:rPr lang="de-DE" sz="1200" b="0" dirty="0" err="1"/>
                        <a:t>lückig</a:t>
                      </a:r>
                      <a:r>
                        <a:rPr lang="de-DE" sz="1200" b="0" dirty="0"/>
                        <a:t>,</a:t>
                      </a:r>
                      <a:r>
                        <a:rPr lang="de-DE" sz="1200" b="0" baseline="0" dirty="0"/>
                        <a:t> Kerbe 74</a:t>
                      </a:r>
                      <a:endParaRPr lang="de-DE" sz="1200" b="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b="1" dirty="0"/>
                        <a:t>Diagnose: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dirty="0"/>
                        <a:t>Michgebiss,</a:t>
                      </a:r>
                      <a:r>
                        <a:rPr lang="de-DE" sz="1200" baseline="0" dirty="0"/>
                        <a:t> Karies 74</a:t>
                      </a:r>
                      <a:endParaRPr lang="de-DE" sz="12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b="1" dirty="0"/>
                        <a:t>Maßnahme: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aseline="0" dirty="0"/>
                        <a:t>Zahnarzt verständigen &amp;</a:t>
                      </a:r>
                      <a:endParaRPr lang="de-DE" sz="1200" dirty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dirty="0"/>
                        <a:t>Mundhygiene</a:t>
                      </a:r>
                      <a:r>
                        <a:rPr lang="de-DE" sz="1200" baseline="0" dirty="0"/>
                        <a:t> verbessern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258914"/>
              </p:ext>
            </p:extLst>
          </p:nvPr>
        </p:nvGraphicFramePr>
        <p:xfrm>
          <a:off x="4638548" y="3032576"/>
          <a:ext cx="4144563" cy="961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16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dirty="0"/>
                        <a:t>Beobachtung: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b="0" baseline="0" dirty="0"/>
                        <a:t>33/43 im Druchbruch,74 schimmert rötlich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b="0" baseline="0" dirty="0"/>
                        <a:t>75 dunkler Fleck, 46 bräunlich &amp; Kerbe</a:t>
                      </a:r>
                      <a:endParaRPr lang="de-DE" sz="1000" b="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b="1" dirty="0"/>
                        <a:t>Diagnose: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dirty="0"/>
                        <a:t>Wechselgebiss</a:t>
                      </a:r>
                      <a:r>
                        <a:rPr lang="de-DE" sz="1000" baseline="0" dirty="0"/>
                        <a:t> 3er &amp; 74 stark resorbiert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baseline="0" dirty="0"/>
                        <a:t>75 Karies, 46 </a:t>
                      </a:r>
                      <a:r>
                        <a:rPr lang="de-DE" sz="1000" baseline="0" dirty="0" err="1"/>
                        <a:t>MIH</a:t>
                      </a:r>
                      <a:r>
                        <a:rPr lang="de-DE" sz="1000" baseline="0" dirty="0"/>
                        <a:t> – Kreidezahn</a:t>
                      </a:r>
                      <a:endParaRPr lang="de-DE" sz="10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9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200" b="1" dirty="0"/>
                        <a:t>Maßnahme: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000" dirty="0"/>
                        <a:t>Zahnarzt verständigen &amp; Mundhygiene verbessern</a:t>
                      </a:r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06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/>
              <a:t>Kindergebiss – Schau genau!</a:t>
            </a:r>
            <a:endParaRPr lang="de-DE" sz="2800" dirty="0">
              <a:cs typeface="+mj-cs"/>
            </a:endParaRPr>
          </a:p>
        </p:txBody>
      </p:sp>
      <p:pic>
        <p:nvPicPr>
          <p:cNvPr id="2" name="Bild 1" descr="IMG_0801.JPG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24" y="949325"/>
            <a:ext cx="8558276" cy="5703824"/>
          </a:xfrm>
          <a:prstGeom prst="rect">
            <a:avLst/>
          </a:prstGeom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916874"/>
              </p:ext>
            </p:extLst>
          </p:nvPr>
        </p:nvGraphicFramePr>
        <p:xfrm>
          <a:off x="363382" y="1016670"/>
          <a:ext cx="8424936" cy="8189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44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Beobachtung: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0" dirty="0"/>
                        <a:t>Zahn 65</a:t>
                      </a:r>
                      <a:r>
                        <a:rPr lang="de-DE" sz="1500" b="0" baseline="0" dirty="0"/>
                        <a:t> Schmelz gelblich-bräunlich verfärbt und Defekte, Beläge 16 &amp; 53</a:t>
                      </a:r>
                      <a:endParaRPr lang="de-DE" sz="1500" b="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Diagnose:</a:t>
                      </a:r>
                    </a:p>
                  </a:txBody>
                  <a:tcPr marR="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Kreidezahn (</a:t>
                      </a:r>
                      <a:r>
                        <a:rPr lang="de-DE" sz="1500" dirty="0" err="1"/>
                        <a:t>MIH</a:t>
                      </a:r>
                      <a:r>
                        <a:rPr lang="de-DE" sz="1500" dirty="0"/>
                        <a:t>)</a:t>
                      </a:r>
                      <a:r>
                        <a:rPr lang="de-DE" sz="1500" baseline="0" dirty="0"/>
                        <a:t> 65, Plaque 16 &amp; 53</a:t>
                      </a:r>
                      <a:endParaRPr lang="de-DE" sz="15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Maßnahme: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aseline="0" dirty="0"/>
                        <a:t>Mundhygiene verbessern &amp; Zahnarzt verständigen.</a:t>
                      </a:r>
                      <a:endParaRPr lang="de-DE" sz="15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AutoShape 233"/>
          <p:cNvSpPr>
            <a:spLocks noChangeArrowheads="1"/>
          </p:cNvSpPr>
          <p:nvPr/>
        </p:nvSpPr>
        <p:spPr bwMode="auto">
          <a:xfrm>
            <a:off x="7810824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Schau genau!</a:t>
            </a:r>
            <a:endParaRPr lang="de-DE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2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EF294-0828-D240-920B-0C4D8F92D999}" type="slidenum">
              <a:rPr lang="de-DE"/>
              <a:pPr>
                <a:defRPr/>
              </a:pPr>
              <a:t>28</a:t>
            </a:fld>
            <a:endParaRPr lang="de-DE"/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500" dirty="0"/>
              <a:t>Kindergebiss – Schau genau!</a:t>
            </a:r>
            <a:endParaRPr lang="de-DE" sz="2500" dirty="0">
              <a:cs typeface="+mj-cs"/>
            </a:endParaRPr>
          </a:p>
        </p:txBody>
      </p:sp>
      <p:sp>
        <p:nvSpPr>
          <p:cNvPr id="26" name="AutoShape 233"/>
          <p:cNvSpPr>
            <a:spLocks noChangeArrowheads="1"/>
          </p:cNvSpPr>
          <p:nvPr/>
        </p:nvSpPr>
        <p:spPr bwMode="auto">
          <a:xfrm>
            <a:off x="7810824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Schau genau!</a:t>
            </a:r>
            <a:endParaRPr lang="de-DE" dirty="0">
              <a:cs typeface="+mn-cs"/>
            </a:endParaRPr>
          </a:p>
        </p:txBody>
      </p:sp>
      <p:pic>
        <p:nvPicPr>
          <p:cNvPr id="4" name="Bild 3" descr="CYfkPNX1QrmDnDHMG2U4iw_thumb_d472.jpg"/>
          <p:cNvPicPr>
            <a:picLocks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24" y="949325"/>
            <a:ext cx="8558276" cy="5703824"/>
          </a:xfrm>
          <a:prstGeom prst="rect">
            <a:avLst/>
          </a:prstGeom>
        </p:spPr>
      </p:pic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978631"/>
              </p:ext>
            </p:extLst>
          </p:nvPr>
        </p:nvGraphicFramePr>
        <p:xfrm>
          <a:off x="363382" y="3194447"/>
          <a:ext cx="6440866" cy="88262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00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4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Beobachtung: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0" dirty="0"/>
                        <a:t>Braune Flecken bzw. Löcher vor allem an 61</a:t>
                      </a:r>
                      <a:r>
                        <a:rPr lang="de-DE" sz="1500" b="0" baseline="0" dirty="0"/>
                        <a:t>, 62 und 65</a:t>
                      </a:r>
                      <a:endParaRPr lang="de-DE" sz="1500" b="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Diagnose:</a:t>
                      </a:r>
                    </a:p>
                  </a:txBody>
                  <a:tcPr marR="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Milchgebiss,</a:t>
                      </a:r>
                      <a:r>
                        <a:rPr lang="de-DE" sz="1500" baseline="0" dirty="0"/>
                        <a:t> Karies bzw. Vorstufen von Karies z.B. an 64</a:t>
                      </a:r>
                      <a:endParaRPr lang="de-DE" sz="15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4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Maßnahme: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Zahnarzt verständigen &amp; Mundhygiene verbessern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30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EF294-0828-D240-920B-0C4D8F92D999}" type="slidenum">
              <a:rPr lang="de-DE"/>
              <a:pPr>
                <a:defRPr/>
              </a:pPr>
              <a:t>29</a:t>
            </a:fld>
            <a:endParaRPr lang="de-DE"/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500" dirty="0"/>
              <a:t>Kindergebiss – Schau genau!</a:t>
            </a:r>
            <a:endParaRPr lang="de-DE" sz="2500" dirty="0">
              <a:cs typeface="+mj-cs"/>
            </a:endParaRPr>
          </a:p>
        </p:txBody>
      </p:sp>
      <p:sp>
        <p:nvSpPr>
          <p:cNvPr id="26" name="AutoShape 233"/>
          <p:cNvSpPr>
            <a:spLocks noChangeArrowheads="1"/>
          </p:cNvSpPr>
          <p:nvPr/>
        </p:nvSpPr>
        <p:spPr bwMode="auto">
          <a:xfrm>
            <a:off x="7810824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Schau genau!</a:t>
            </a:r>
            <a:endParaRPr lang="de-DE" dirty="0">
              <a:cs typeface="+mn-cs"/>
            </a:endParaRPr>
          </a:p>
        </p:txBody>
      </p:sp>
      <p:pic>
        <p:nvPicPr>
          <p:cNvPr id="7" name="Bild 6" descr="IMG_0381.jpeg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24" y="949325"/>
            <a:ext cx="8558276" cy="57038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655986"/>
              </p:ext>
            </p:extLst>
          </p:nvPr>
        </p:nvGraphicFramePr>
        <p:xfrm>
          <a:off x="363382" y="1016670"/>
          <a:ext cx="8424936" cy="8189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44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Beobachtung: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0" dirty="0"/>
                        <a:t>Kerbe</a:t>
                      </a:r>
                      <a:r>
                        <a:rPr lang="de-DE" sz="1500" b="0" baseline="0" dirty="0"/>
                        <a:t> an Schneidekante Zahn 21 &amp; weiche Beläge v.a. an Unterkiefer-Zähnen</a:t>
                      </a:r>
                      <a:endParaRPr lang="de-DE" sz="1500" b="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Diagnose:</a:t>
                      </a:r>
                    </a:p>
                  </a:txBody>
                  <a:tcPr marR="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21 Absplitterung</a:t>
                      </a:r>
                      <a:r>
                        <a:rPr lang="de-DE" sz="1500" baseline="0" dirty="0"/>
                        <a:t> </a:t>
                      </a:r>
                      <a:r>
                        <a:rPr lang="de-DE" sz="1500" baseline="0" dirty="0" err="1"/>
                        <a:t>inzisal</a:t>
                      </a:r>
                      <a:r>
                        <a:rPr lang="de-DE" sz="1500" baseline="0" dirty="0"/>
                        <a:t>, Plaque </a:t>
                      </a:r>
                      <a:r>
                        <a:rPr lang="de-DE" sz="1500" baseline="0" dirty="0" err="1"/>
                        <a:t>UK</a:t>
                      </a:r>
                      <a:endParaRPr lang="de-DE" sz="15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Maßnahme: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aseline="0" dirty="0"/>
                        <a:t>Mundhygiene verbessern, vor allem im Unterkiefer &amp; Zahnarzt verständigen</a:t>
                      </a:r>
                      <a:endParaRPr lang="de-DE" sz="15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4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MG_9980.jpeg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24" y="949325"/>
            <a:ext cx="8558276" cy="5703824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8456220" y="980728"/>
            <a:ext cx="36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Arial"/>
                <a:cs typeface="Arial"/>
              </a:rPr>
              <a:t>JE</a:t>
            </a:r>
          </a:p>
        </p:txBody>
      </p:sp>
      <p:sp>
        <p:nvSpPr>
          <p:cNvPr id="2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EF294-0828-D240-920B-0C4D8F92D999}" type="slidenum">
              <a:rPr lang="de-DE"/>
              <a:pPr>
                <a:defRPr/>
              </a:pPr>
              <a:t>3</a:t>
            </a:fld>
            <a:endParaRPr lang="de-DE"/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dirty="0"/>
              <a:t>Orientierung – Milchgebiss</a:t>
            </a:r>
            <a:endParaRPr lang="de-DE" sz="2500" dirty="0">
              <a:cs typeface="+mj-cs"/>
            </a:endParaRPr>
          </a:p>
        </p:txBody>
      </p:sp>
      <p:sp>
        <p:nvSpPr>
          <p:cNvPr id="795655" name="Text Box 7"/>
          <p:cNvSpPr txBox="1">
            <a:spLocks noChangeArrowheads="1"/>
          </p:cNvSpPr>
          <p:nvPr/>
        </p:nvSpPr>
        <p:spPr bwMode="auto">
          <a:xfrm>
            <a:off x="6366222" y="4574455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600" dirty="0">
                <a:latin typeface="Arial" charset="0"/>
                <a:cs typeface="+mn-cs"/>
              </a:rPr>
              <a:t>7</a:t>
            </a:r>
            <a:r>
              <a:rPr lang="de-DE" sz="1800" dirty="0">
                <a:latin typeface="Arial" charset="0"/>
                <a:cs typeface="+mn-cs"/>
              </a:rPr>
              <a:t>3</a:t>
            </a:r>
          </a:p>
        </p:txBody>
      </p:sp>
      <p:sp>
        <p:nvSpPr>
          <p:cNvPr id="795656" name="Text Box 8"/>
          <p:cNvSpPr txBox="1">
            <a:spLocks noChangeArrowheads="1"/>
          </p:cNvSpPr>
          <p:nvPr/>
        </p:nvSpPr>
        <p:spPr bwMode="auto">
          <a:xfrm>
            <a:off x="5508104" y="4502447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600" dirty="0">
                <a:latin typeface="Arial" charset="0"/>
                <a:cs typeface="+mn-cs"/>
              </a:rPr>
              <a:t>7</a:t>
            </a:r>
            <a:r>
              <a:rPr lang="de-DE" sz="1800" dirty="0">
                <a:latin typeface="Arial" charset="0"/>
                <a:cs typeface="+mn-cs"/>
              </a:rPr>
              <a:t>2</a:t>
            </a:r>
          </a:p>
        </p:txBody>
      </p:sp>
      <p:sp>
        <p:nvSpPr>
          <p:cNvPr id="795657" name="Text Box 9"/>
          <p:cNvSpPr txBox="1">
            <a:spLocks noChangeArrowheads="1"/>
          </p:cNvSpPr>
          <p:nvPr/>
        </p:nvSpPr>
        <p:spPr bwMode="auto">
          <a:xfrm>
            <a:off x="4758842" y="4514449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600" dirty="0">
                <a:latin typeface="Arial" charset="0"/>
                <a:cs typeface="+mn-cs"/>
              </a:rPr>
              <a:t>7</a:t>
            </a:r>
            <a:r>
              <a:rPr lang="de-DE" sz="1800" dirty="0">
                <a:latin typeface="Arial" charset="0"/>
                <a:cs typeface="+mn-cs"/>
              </a:rPr>
              <a:t>1</a:t>
            </a:r>
          </a:p>
        </p:txBody>
      </p:sp>
      <p:sp>
        <p:nvSpPr>
          <p:cNvPr id="795658" name="Text Box 10"/>
          <p:cNvSpPr txBox="1">
            <a:spLocks noChangeArrowheads="1"/>
          </p:cNvSpPr>
          <p:nvPr/>
        </p:nvSpPr>
        <p:spPr bwMode="auto">
          <a:xfrm>
            <a:off x="7878390" y="4430440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600" dirty="0">
                <a:latin typeface="Arial" charset="0"/>
                <a:cs typeface="+mn-cs"/>
              </a:rPr>
              <a:t>7</a:t>
            </a:r>
            <a:r>
              <a:rPr lang="de-DE" sz="1800" dirty="0">
                <a:latin typeface="Arial" charset="0"/>
                <a:cs typeface="+mn-cs"/>
              </a:rPr>
              <a:t>5</a:t>
            </a:r>
          </a:p>
        </p:txBody>
      </p:sp>
      <p:sp>
        <p:nvSpPr>
          <p:cNvPr id="795659" name="Text Box 11"/>
          <p:cNvSpPr txBox="1">
            <a:spLocks noChangeArrowheads="1"/>
          </p:cNvSpPr>
          <p:nvPr/>
        </p:nvSpPr>
        <p:spPr bwMode="auto">
          <a:xfrm>
            <a:off x="7086302" y="4587800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600" dirty="0">
                <a:latin typeface="Arial" charset="0"/>
                <a:cs typeface="+mn-cs"/>
              </a:rPr>
              <a:t>7</a:t>
            </a:r>
            <a:r>
              <a:rPr lang="de-DE" sz="1800" dirty="0">
                <a:latin typeface="Arial" charset="0"/>
                <a:cs typeface="+mn-cs"/>
              </a:rPr>
              <a:t>4</a:t>
            </a:r>
          </a:p>
        </p:txBody>
      </p:sp>
      <p:sp>
        <p:nvSpPr>
          <p:cNvPr id="795661" name="Line 13"/>
          <p:cNvSpPr>
            <a:spLocks noChangeShapeType="1"/>
          </p:cNvSpPr>
          <p:nvPr/>
        </p:nvSpPr>
        <p:spPr bwMode="auto">
          <a:xfrm>
            <a:off x="4589463" y="911225"/>
            <a:ext cx="1587" cy="5757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95662" name="Line 14"/>
          <p:cNvSpPr>
            <a:spLocks noChangeShapeType="1"/>
          </p:cNvSpPr>
          <p:nvPr/>
        </p:nvSpPr>
        <p:spPr bwMode="auto">
          <a:xfrm>
            <a:off x="254000" y="3921467"/>
            <a:ext cx="863758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95663" name="Text Box 15"/>
          <p:cNvSpPr txBox="1">
            <a:spLocks noChangeArrowheads="1"/>
          </p:cNvSpPr>
          <p:nvPr/>
        </p:nvSpPr>
        <p:spPr bwMode="auto">
          <a:xfrm>
            <a:off x="258763" y="1257300"/>
            <a:ext cx="43307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800" b="1" dirty="0">
                <a:latin typeface="Arial" charset="0"/>
                <a:cs typeface="+mn-cs"/>
              </a:rPr>
              <a:t>5</a:t>
            </a:r>
          </a:p>
        </p:txBody>
      </p:sp>
      <p:sp>
        <p:nvSpPr>
          <p:cNvPr id="795664" name="Text Box 16"/>
          <p:cNvSpPr txBox="1">
            <a:spLocks noChangeArrowheads="1"/>
          </p:cNvSpPr>
          <p:nvPr/>
        </p:nvSpPr>
        <p:spPr bwMode="auto">
          <a:xfrm>
            <a:off x="4602163" y="1257300"/>
            <a:ext cx="42100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800" b="1" dirty="0">
                <a:latin typeface="Arial" charset="0"/>
                <a:cs typeface="+mn-cs"/>
              </a:rPr>
              <a:t>6</a:t>
            </a:r>
          </a:p>
        </p:txBody>
      </p:sp>
      <p:sp>
        <p:nvSpPr>
          <p:cNvPr id="795665" name="Text Box 17"/>
          <p:cNvSpPr txBox="1">
            <a:spLocks noChangeArrowheads="1"/>
          </p:cNvSpPr>
          <p:nvPr/>
        </p:nvSpPr>
        <p:spPr bwMode="auto">
          <a:xfrm>
            <a:off x="4638675" y="5411788"/>
            <a:ext cx="41798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800" b="1" dirty="0">
                <a:latin typeface="Arial" charset="0"/>
                <a:cs typeface="+mn-cs"/>
              </a:rPr>
              <a:t>7</a:t>
            </a:r>
          </a:p>
        </p:txBody>
      </p:sp>
      <p:sp>
        <p:nvSpPr>
          <p:cNvPr id="795666" name="Text Box 18"/>
          <p:cNvSpPr txBox="1">
            <a:spLocks noChangeArrowheads="1"/>
          </p:cNvSpPr>
          <p:nvPr/>
        </p:nvSpPr>
        <p:spPr bwMode="auto">
          <a:xfrm>
            <a:off x="296863" y="5400675"/>
            <a:ext cx="42799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800" b="1" dirty="0">
                <a:latin typeface="Arial" charset="0"/>
                <a:cs typeface="+mn-cs"/>
              </a:rPr>
              <a:t>8</a:t>
            </a:r>
          </a:p>
        </p:txBody>
      </p:sp>
      <p:sp>
        <p:nvSpPr>
          <p:cNvPr id="795667" name="AutoShape 19"/>
          <p:cNvSpPr>
            <a:spLocks noChangeArrowheads="1"/>
          </p:cNvSpPr>
          <p:nvPr/>
        </p:nvSpPr>
        <p:spPr bwMode="auto">
          <a:xfrm>
            <a:off x="4081463" y="3284984"/>
            <a:ext cx="1041400" cy="1241425"/>
          </a:xfrm>
          <a:prstGeom prst="curvedLeftArrow">
            <a:avLst>
              <a:gd name="adj1" fmla="val 23841"/>
              <a:gd name="adj2" fmla="val 47683"/>
              <a:gd name="adj3" fmla="val 33333"/>
            </a:avLst>
          </a:prstGeom>
          <a:solidFill>
            <a:schemeClr val="tx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 sz="1800">
              <a:latin typeface="Arial" charset="0"/>
              <a:cs typeface="+mn-cs"/>
            </a:endParaRPr>
          </a:p>
        </p:txBody>
      </p:sp>
      <p:sp>
        <p:nvSpPr>
          <p:cNvPr id="20" name="AutoShape 226"/>
          <p:cNvSpPr>
            <a:spLocks noChangeArrowheads="1"/>
          </p:cNvSpPr>
          <p:nvPr/>
        </p:nvSpPr>
        <p:spPr bwMode="auto">
          <a:xfrm>
            <a:off x="250825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Anatomie</a:t>
            </a:r>
            <a:endParaRPr lang="de-DE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678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MG_0643.jpeg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24" y="949325"/>
            <a:ext cx="8558276" cy="5703824"/>
          </a:xfrm>
          <a:prstGeom prst="rect">
            <a:avLst/>
          </a:prstGeom>
        </p:spPr>
      </p:pic>
      <p:sp>
        <p:nvSpPr>
          <p:cNvPr id="2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EF294-0828-D240-920B-0C4D8F92D999}" type="slidenum">
              <a:rPr lang="de-DE"/>
              <a:pPr>
                <a:defRPr/>
              </a:pPr>
              <a:t>30</a:t>
            </a:fld>
            <a:endParaRPr lang="de-DE"/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500" dirty="0"/>
              <a:t>Kindergebiss – Schau genau!</a:t>
            </a:r>
            <a:endParaRPr lang="de-DE" sz="2500" dirty="0">
              <a:cs typeface="+mj-cs"/>
            </a:endParaRPr>
          </a:p>
        </p:txBody>
      </p:sp>
      <p:sp>
        <p:nvSpPr>
          <p:cNvPr id="26" name="AutoShape 233"/>
          <p:cNvSpPr>
            <a:spLocks noChangeArrowheads="1"/>
          </p:cNvSpPr>
          <p:nvPr/>
        </p:nvSpPr>
        <p:spPr bwMode="auto">
          <a:xfrm>
            <a:off x="7810824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Schau genau!</a:t>
            </a:r>
            <a:endParaRPr lang="de-DE" dirty="0">
              <a:cs typeface="+mn-cs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13437"/>
              </p:ext>
            </p:extLst>
          </p:nvPr>
        </p:nvGraphicFramePr>
        <p:xfrm>
          <a:off x="363382" y="1016670"/>
          <a:ext cx="8424936" cy="10475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44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Beobachtung: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0" dirty="0"/>
                        <a:t>Weiße Flecken</a:t>
                      </a:r>
                      <a:r>
                        <a:rPr lang="de-DE" sz="1500" b="0" baseline="0" dirty="0"/>
                        <a:t> vor allem an den Oberkiefer-Schneidezähnen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0" baseline="0" dirty="0"/>
                        <a:t>Einkerbungen an den Schneiderkanten aller Schneidezähne</a:t>
                      </a:r>
                      <a:endParaRPr lang="de-DE" sz="1500" b="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Diagnose:</a:t>
                      </a:r>
                    </a:p>
                  </a:txBody>
                  <a:tcPr marR="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White Spots (Fluorose) </a:t>
                      </a:r>
                      <a:r>
                        <a:rPr lang="de-DE" sz="1500" baseline="0" dirty="0"/>
                        <a:t>&amp; </a:t>
                      </a:r>
                      <a:r>
                        <a:rPr lang="de-DE" sz="1500" baseline="0" dirty="0" err="1"/>
                        <a:t>Mammelons</a:t>
                      </a:r>
                      <a:r>
                        <a:rPr lang="de-DE" sz="1500" baseline="0" dirty="0"/>
                        <a:t> – keine weitere Behandlung notwendig</a:t>
                      </a:r>
                      <a:endParaRPr lang="de-DE" sz="15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Maßnahme: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aseline="0" dirty="0"/>
                        <a:t>Mundhygiene aufrechterhalten</a:t>
                      </a:r>
                      <a:endParaRPr lang="de-DE" sz="15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4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EF294-0828-D240-920B-0C4D8F92D999}" type="slidenum">
              <a:rPr lang="de-DE"/>
              <a:pPr>
                <a:defRPr/>
              </a:pPr>
              <a:t>31</a:t>
            </a:fld>
            <a:endParaRPr lang="de-DE"/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500" dirty="0"/>
              <a:t>Kindergebiss – Schau genau!</a:t>
            </a:r>
            <a:endParaRPr lang="de-DE" sz="2500" dirty="0">
              <a:cs typeface="+mj-cs"/>
            </a:endParaRPr>
          </a:p>
        </p:txBody>
      </p:sp>
      <p:sp>
        <p:nvSpPr>
          <p:cNvPr id="26" name="AutoShape 233"/>
          <p:cNvSpPr>
            <a:spLocks noChangeArrowheads="1"/>
          </p:cNvSpPr>
          <p:nvPr/>
        </p:nvSpPr>
        <p:spPr bwMode="auto">
          <a:xfrm>
            <a:off x="7810824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Schau genau!</a:t>
            </a:r>
            <a:endParaRPr lang="de-DE" dirty="0">
              <a:cs typeface="+mn-cs"/>
            </a:endParaRPr>
          </a:p>
        </p:txBody>
      </p:sp>
      <p:pic>
        <p:nvPicPr>
          <p:cNvPr id="14" name="Bild 13" descr="IMG_0186.JPG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24" y="949325"/>
            <a:ext cx="8558276" cy="5703824"/>
          </a:xfrm>
          <a:prstGeom prst="rect">
            <a:avLst/>
          </a:prstGeom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293319"/>
              </p:ext>
            </p:extLst>
          </p:nvPr>
        </p:nvGraphicFramePr>
        <p:xfrm>
          <a:off x="363382" y="1017536"/>
          <a:ext cx="8424936" cy="1251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44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Beobachtung: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0" dirty="0" err="1"/>
                        <a:t>UK</a:t>
                      </a:r>
                      <a:r>
                        <a:rPr lang="de-DE" sz="1500" b="0" dirty="0"/>
                        <a:t>-Frontzähne</a:t>
                      </a:r>
                      <a:r>
                        <a:rPr lang="de-DE" sz="1500" b="0" baseline="0" dirty="0"/>
                        <a:t> gelblich, 11 &amp; 21 gelblich und nicht vollständig sichtbar und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0" baseline="0" dirty="0"/>
                        <a:t>Zahn 21 mit Defekten an der Oberfläche </a:t>
                      </a:r>
                      <a:r>
                        <a:rPr lang="mr-IN" sz="1500" b="0" baseline="0" dirty="0"/>
                        <a:t>–</a:t>
                      </a:r>
                      <a:r>
                        <a:rPr lang="de-DE" sz="1500" b="0" baseline="0" dirty="0"/>
                        <a:t> im Vergleich zu 11 „verkümmert“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Diagnose:</a:t>
                      </a:r>
                    </a:p>
                  </a:txBody>
                  <a:tcPr marR="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Wechselgebiss,</a:t>
                      </a:r>
                      <a:r>
                        <a:rPr lang="de-DE" sz="1500" baseline="0" dirty="0"/>
                        <a:t> Zahn 21 </a:t>
                      </a:r>
                      <a:r>
                        <a:rPr lang="de-DE" sz="1500" baseline="0" dirty="0" err="1"/>
                        <a:t>MIH</a:t>
                      </a:r>
                      <a:r>
                        <a:rPr lang="de-DE" sz="1500" baseline="0" dirty="0"/>
                        <a:t> </a:t>
                      </a:r>
                      <a:r>
                        <a:rPr lang="mr-IN" sz="1500" baseline="0" dirty="0"/>
                        <a:t>–</a:t>
                      </a:r>
                      <a:r>
                        <a:rPr lang="de-DE" sz="1500" baseline="0" dirty="0"/>
                        <a:t> Kreidezahn</a:t>
                      </a:r>
                      <a:endParaRPr lang="de-DE" sz="15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Maßnahme: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aseline="0" dirty="0"/>
                        <a:t>Mundhygiene aufrechterhalten, bei Schmerzen an Zahn 21 Zahnarzt aufsuchen</a:t>
                      </a:r>
                      <a:endParaRPr lang="de-DE" sz="15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4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/>
              <a:t>Kindergebiss – Schau genau!</a:t>
            </a:r>
            <a:endParaRPr lang="de-DE" sz="2800" dirty="0">
              <a:cs typeface="+mj-cs"/>
            </a:endParaRPr>
          </a:p>
        </p:txBody>
      </p:sp>
      <p:pic>
        <p:nvPicPr>
          <p:cNvPr id="2" name="Bild 1" descr="IMG_0792.JPG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24" y="949325"/>
            <a:ext cx="8558276" cy="5703824"/>
          </a:xfrm>
          <a:prstGeom prst="rect">
            <a:avLst/>
          </a:prstGeom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925526"/>
              </p:ext>
            </p:extLst>
          </p:nvPr>
        </p:nvGraphicFramePr>
        <p:xfrm>
          <a:off x="363382" y="5778400"/>
          <a:ext cx="8424936" cy="8189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44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Beobachtung: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0" dirty="0"/>
                        <a:t>Zähne 75, 85 bräunlich</a:t>
                      </a:r>
                      <a:r>
                        <a:rPr lang="de-DE" sz="1500" b="0" baseline="0" dirty="0"/>
                        <a:t> mit Defekten, 21 Ecke fehlt </a:t>
                      </a:r>
                      <a:r>
                        <a:rPr lang="mr-IN" sz="1500" b="0" baseline="0" dirty="0"/>
                        <a:t>–</a:t>
                      </a:r>
                      <a:r>
                        <a:rPr lang="de-DE" sz="1500" b="0" baseline="0" dirty="0"/>
                        <a:t> 12, 22 im Durchbruch</a:t>
                      </a:r>
                      <a:endParaRPr lang="de-DE" sz="1500" b="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Diagnose:</a:t>
                      </a:r>
                    </a:p>
                  </a:txBody>
                  <a:tcPr marR="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Kreidezähne</a:t>
                      </a:r>
                      <a:r>
                        <a:rPr lang="de-DE" sz="1500" baseline="0" dirty="0"/>
                        <a:t> (</a:t>
                      </a:r>
                      <a:r>
                        <a:rPr lang="de-DE" sz="1500" baseline="0" dirty="0" err="1"/>
                        <a:t>MIH</a:t>
                      </a:r>
                      <a:r>
                        <a:rPr lang="de-DE" sz="1500" baseline="0" dirty="0"/>
                        <a:t>) 75, 85 – 21 Ecke </a:t>
                      </a:r>
                      <a:r>
                        <a:rPr lang="de-DE" sz="1500" baseline="0" dirty="0" err="1"/>
                        <a:t>mesial</a:t>
                      </a:r>
                      <a:r>
                        <a:rPr lang="de-DE" sz="1500" baseline="0" dirty="0"/>
                        <a:t> frakturiert – Wechselgebiss</a:t>
                      </a:r>
                      <a:endParaRPr lang="de-DE" sz="15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Maßnahme: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aseline="0" dirty="0"/>
                        <a:t>Zahnarzt verständigen</a:t>
                      </a:r>
                      <a:endParaRPr lang="de-DE" sz="15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AutoShape 233"/>
          <p:cNvSpPr>
            <a:spLocks noChangeArrowheads="1"/>
          </p:cNvSpPr>
          <p:nvPr/>
        </p:nvSpPr>
        <p:spPr bwMode="auto">
          <a:xfrm>
            <a:off x="7810824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Schau genau!</a:t>
            </a:r>
            <a:endParaRPr lang="de-DE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IMG_0792.JPG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24" y="949325"/>
            <a:ext cx="8558276" cy="5703824"/>
          </a:xfrm>
          <a:prstGeom prst="rect">
            <a:avLst/>
          </a:prstGeom>
        </p:spPr>
      </p:pic>
      <p:sp>
        <p:nvSpPr>
          <p:cNvPr id="8847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/>
              <a:t>Kindergebiss – Schau genau!</a:t>
            </a:r>
            <a:endParaRPr lang="de-DE" sz="2800" dirty="0">
              <a:cs typeface="+mj-cs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657077"/>
              </p:ext>
            </p:extLst>
          </p:nvPr>
        </p:nvGraphicFramePr>
        <p:xfrm>
          <a:off x="363382" y="5778400"/>
          <a:ext cx="8424936" cy="8189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44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Beobachtung: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0" dirty="0"/>
                        <a:t>Zähne 75, 85 bräunlich</a:t>
                      </a:r>
                      <a:r>
                        <a:rPr lang="de-DE" sz="1500" b="0" baseline="0" dirty="0"/>
                        <a:t> mit Defekten, 21 Ecke fehlt </a:t>
                      </a:r>
                      <a:r>
                        <a:rPr lang="mr-IN" sz="1500" b="0" baseline="0" dirty="0"/>
                        <a:t>–</a:t>
                      </a:r>
                      <a:r>
                        <a:rPr lang="de-DE" sz="1500" b="0" baseline="0" dirty="0"/>
                        <a:t> 12, 22 im </a:t>
                      </a:r>
                      <a:r>
                        <a:rPr lang="de-DE" sz="1500" b="0" baseline="0" dirty="0" err="1"/>
                        <a:t>Druchbruch</a:t>
                      </a:r>
                      <a:endParaRPr lang="de-DE" sz="1500" b="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Diagnose:</a:t>
                      </a:r>
                    </a:p>
                  </a:txBody>
                  <a:tcPr marR="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Kreidezähne</a:t>
                      </a:r>
                      <a:r>
                        <a:rPr lang="de-DE" sz="1500" baseline="0" dirty="0"/>
                        <a:t> (</a:t>
                      </a:r>
                      <a:r>
                        <a:rPr lang="de-DE" sz="1500" baseline="0" dirty="0" err="1"/>
                        <a:t>MIH</a:t>
                      </a:r>
                      <a:r>
                        <a:rPr lang="de-DE" sz="1500" baseline="0" dirty="0"/>
                        <a:t>) 75, 85 – 21 Ecke </a:t>
                      </a:r>
                      <a:r>
                        <a:rPr lang="de-DE" sz="1500" baseline="0" dirty="0" err="1"/>
                        <a:t>mesial</a:t>
                      </a:r>
                      <a:r>
                        <a:rPr lang="de-DE" sz="1500" baseline="0" dirty="0"/>
                        <a:t> frakturiert – Wechselgebiss</a:t>
                      </a:r>
                      <a:endParaRPr lang="de-DE" sz="15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Maßnahme: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aseline="0" dirty="0"/>
                        <a:t>Zahnarzt verständigen</a:t>
                      </a:r>
                      <a:endParaRPr lang="de-DE" sz="15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AutoShape 233"/>
          <p:cNvSpPr>
            <a:spLocks noChangeArrowheads="1"/>
          </p:cNvSpPr>
          <p:nvPr/>
        </p:nvSpPr>
        <p:spPr bwMode="auto">
          <a:xfrm>
            <a:off x="7810824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Schau genau!</a:t>
            </a:r>
            <a:endParaRPr lang="de-DE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92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IMG_0872.jpeg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24" y="949325"/>
            <a:ext cx="8558276" cy="5703824"/>
          </a:xfrm>
          <a:prstGeom prst="rect">
            <a:avLst/>
          </a:prstGeom>
        </p:spPr>
      </p:pic>
      <p:sp>
        <p:nvSpPr>
          <p:cNvPr id="8847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/>
              <a:t>Kindergebiss – Schau genau!</a:t>
            </a:r>
            <a:endParaRPr lang="de-DE" sz="2800" dirty="0">
              <a:cs typeface="+mj-cs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231926"/>
              </p:ext>
            </p:extLst>
          </p:nvPr>
        </p:nvGraphicFramePr>
        <p:xfrm>
          <a:off x="363382" y="5778400"/>
          <a:ext cx="8424936" cy="8189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44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Beobachtung: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0" dirty="0"/>
                        <a:t>Weiße Punkte bzw. Flecken auf Oberflächen aller Zähne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Diagnose:</a:t>
                      </a:r>
                    </a:p>
                  </a:txBody>
                  <a:tcPr marR="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aseline="0" dirty="0"/>
                        <a:t>Fluorose aufgrund hoher Fluorid-Überdosierung im Kindesalter</a:t>
                      </a:r>
                      <a:endParaRPr lang="de-DE" sz="15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Maßnahme: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aseline="0" dirty="0"/>
                        <a:t>Mundhygiene mit fluoridhaltiger Zahnpasta (normale Dosis) aufrechterhalten!</a:t>
                      </a:r>
                      <a:endParaRPr lang="de-DE" sz="15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AutoShape 233"/>
          <p:cNvSpPr>
            <a:spLocks noChangeArrowheads="1"/>
          </p:cNvSpPr>
          <p:nvPr/>
        </p:nvSpPr>
        <p:spPr bwMode="auto">
          <a:xfrm>
            <a:off x="7810824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Schau genau!</a:t>
            </a:r>
            <a:endParaRPr lang="de-DE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92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500" dirty="0">
                <a:cs typeface="+mj-cs"/>
              </a:rPr>
              <a:t>Kindergebiss – Schau genau!</a:t>
            </a:r>
          </a:p>
        </p:txBody>
      </p:sp>
      <p:pic>
        <p:nvPicPr>
          <p:cNvPr id="4" name="Picture 8" descr="D:\Bilder für Chef\ECC\IMG_7864.JPG">
            <a:extLst>
              <a:ext uri="{FF2B5EF4-FFF2-40B4-BE49-F238E27FC236}">
                <a16:creationId xmlns:a16="http://schemas.microsoft.com/office/drawing/2014/main" id="{3970EFD7-9A13-4866-B7DF-1F004C8348BB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624" y="949325"/>
            <a:ext cx="8558276" cy="570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33"/>
          <p:cNvSpPr>
            <a:spLocks noChangeArrowheads="1"/>
          </p:cNvSpPr>
          <p:nvPr/>
        </p:nvSpPr>
        <p:spPr bwMode="auto">
          <a:xfrm>
            <a:off x="7810824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Schau genau!</a:t>
            </a:r>
            <a:endParaRPr lang="de-DE" dirty="0">
              <a:cs typeface="+mn-cs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07415"/>
              </p:ext>
            </p:extLst>
          </p:nvPr>
        </p:nvGraphicFramePr>
        <p:xfrm>
          <a:off x="363382" y="1002626"/>
          <a:ext cx="8424936" cy="107061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44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1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Beobachtung: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0" dirty="0"/>
                        <a:t>Zähne 54, 52-62 braun &amp; zerstört</a:t>
                      </a:r>
                      <a:r>
                        <a:rPr lang="de-DE" sz="1500" b="0" baseline="0" dirty="0"/>
                        <a:t> </a:t>
                      </a:r>
                      <a:r>
                        <a:rPr lang="mr-IN" sz="1500" b="0" baseline="0" dirty="0"/>
                        <a:t>–</a:t>
                      </a:r>
                      <a:r>
                        <a:rPr lang="de-DE" sz="1500" b="0" baseline="0" dirty="0"/>
                        <a:t> 53, 64, 73, 84 braune Stellen &amp;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0" baseline="0" dirty="0"/>
                        <a:t>Außenfläche an Zähnen 63, 75, 74 weißlich verändert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Diagnose: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Milchgebiss, Frühkindliche Karies</a:t>
                      </a:r>
                      <a:r>
                        <a:rPr lang="de-DE" sz="1500" baseline="0" dirty="0"/>
                        <a:t> (ECC) - </a:t>
                      </a:r>
                      <a:r>
                        <a:rPr lang="de-DE" sz="1500" baseline="0" dirty="0" err="1"/>
                        <a:t>Fläschchenkaries</a:t>
                      </a:r>
                      <a:endParaRPr lang="de-DE" sz="15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Maßnahme: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aseline="0" dirty="0"/>
                        <a:t>Zahnarzt verständigen, Süßes meiden, Mundhygiene verbessern</a:t>
                      </a:r>
                      <a:endParaRPr lang="de-DE" sz="15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500" dirty="0">
                <a:cs typeface="+mj-cs"/>
              </a:rPr>
              <a:t>Kindergebiss – Schau genau!</a:t>
            </a:r>
          </a:p>
        </p:txBody>
      </p:sp>
      <p:pic>
        <p:nvPicPr>
          <p:cNvPr id="15" name="Picture 6" descr="IMG0005">
            <a:extLst>
              <a:ext uri="{FF2B5EF4-FFF2-40B4-BE49-F238E27FC236}">
                <a16:creationId xmlns:a16="http://schemas.microsoft.com/office/drawing/2014/main" id="{431669BD-563D-4928-9413-66DA2C830BD8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624" y="949325"/>
            <a:ext cx="8558276" cy="570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33"/>
          <p:cNvSpPr>
            <a:spLocks noChangeArrowheads="1"/>
          </p:cNvSpPr>
          <p:nvPr/>
        </p:nvSpPr>
        <p:spPr bwMode="auto">
          <a:xfrm>
            <a:off x="7810824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Schau genau!</a:t>
            </a:r>
            <a:endParaRPr lang="de-DE" dirty="0">
              <a:cs typeface="+mn-cs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593410"/>
              </p:ext>
            </p:extLst>
          </p:nvPr>
        </p:nvGraphicFramePr>
        <p:xfrm>
          <a:off x="363382" y="1002626"/>
          <a:ext cx="8424936" cy="105822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44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Beobachtung: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0" dirty="0"/>
                        <a:t>Zahnfehlstellungen, große</a:t>
                      </a:r>
                      <a:r>
                        <a:rPr lang="de-DE" sz="1500" b="0" baseline="0" dirty="0"/>
                        <a:t> Frontzahnstufe / offener Biss, Zahnfleisch geschwollen aber nicht übermäßig gerötet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Diagnose:</a:t>
                      </a:r>
                    </a:p>
                  </a:txBody>
                  <a:tcPr marR="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Zahnfehlstellungen</a:t>
                      </a:r>
                      <a:r>
                        <a:rPr lang="de-DE" sz="1500" baseline="0" dirty="0"/>
                        <a:t> mit großer sagittaler Stufe, </a:t>
                      </a:r>
                      <a:r>
                        <a:rPr lang="de-DE" sz="1500" baseline="0" dirty="0" err="1"/>
                        <a:t>Gingivalhyperplasie</a:t>
                      </a:r>
                      <a:endParaRPr lang="de-DE" sz="15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Maßnahme: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aseline="0" dirty="0"/>
                        <a:t>Zahnarzt verständigen, Medikamente?, Mundhygiene aufrechterhalten</a:t>
                      </a:r>
                      <a:endParaRPr lang="de-DE" sz="15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72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500" dirty="0">
                <a:cs typeface="+mj-cs"/>
              </a:rPr>
              <a:t>Kindergebiss – Schau genau!</a:t>
            </a:r>
          </a:p>
        </p:txBody>
      </p:sp>
      <p:pic>
        <p:nvPicPr>
          <p:cNvPr id="2" name="Bild 1" descr="02 - Handlungsanlässe - Bilder ohne Kommentare - neu.jpeg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24" y="949325"/>
            <a:ext cx="8558276" cy="5703824"/>
          </a:xfrm>
          <a:prstGeom prst="rect">
            <a:avLst/>
          </a:prstGeom>
        </p:spPr>
      </p:pic>
      <p:sp>
        <p:nvSpPr>
          <p:cNvPr id="4" name="AutoShape 233"/>
          <p:cNvSpPr>
            <a:spLocks noChangeArrowheads="1"/>
          </p:cNvSpPr>
          <p:nvPr/>
        </p:nvSpPr>
        <p:spPr bwMode="auto">
          <a:xfrm>
            <a:off x="7810824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Schau genau!</a:t>
            </a:r>
            <a:endParaRPr lang="de-DE" dirty="0">
              <a:cs typeface="+mn-cs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1966"/>
              </p:ext>
            </p:extLst>
          </p:nvPr>
        </p:nvGraphicFramePr>
        <p:xfrm>
          <a:off x="363382" y="5539130"/>
          <a:ext cx="8424936" cy="105822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44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Beobachtung: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0" baseline="0" dirty="0"/>
                        <a:t>Festsitzende kieferorthopädische Apparatur im Oberkiefer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0" baseline="0" dirty="0"/>
                        <a:t>Beläge und Zahnfleisch geschwollen</a:t>
                      </a: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Diagnose:</a:t>
                      </a:r>
                    </a:p>
                  </a:txBody>
                  <a:tcPr marR="0" marT="18000" marB="180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dirty="0"/>
                        <a:t>Multiband, Plaque,</a:t>
                      </a:r>
                      <a:r>
                        <a:rPr lang="de-DE" sz="1500" baseline="0" dirty="0"/>
                        <a:t> Gingivitis</a:t>
                      </a:r>
                      <a:endParaRPr lang="de-DE" sz="1500" dirty="0"/>
                    </a:p>
                  </a:txBody>
                  <a:tcPr marT="18000" marB="18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="1" dirty="0"/>
                        <a:t>Maßnahme:</a:t>
                      </a:r>
                    </a:p>
                  </a:txBody>
                  <a:tcPr marR="0" marT="18000" marB="18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500" baseline="0" dirty="0"/>
                        <a:t>Mundhygiene verbessern &amp; Zahnarzt verständigen</a:t>
                      </a:r>
                      <a:endParaRPr lang="de-DE" sz="150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16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9EF294-0828-D240-920B-0C4D8F92D999}" type="slidenum">
              <a:rPr lang="de-DE"/>
              <a:pPr>
                <a:defRPr/>
              </a:pPr>
              <a:t>4</a:t>
            </a:fld>
            <a:endParaRPr lang="de-DE"/>
          </a:p>
        </p:txBody>
      </p:sp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500" dirty="0">
                <a:cs typeface="+mj-cs"/>
              </a:rPr>
              <a:t>Michgebiss – bleibendes Gebiss – Stadien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6665" y="1196752"/>
            <a:ext cx="3435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8000"/>
                </a:solidFill>
                <a:latin typeface="Arial"/>
                <a:cs typeface="Arial"/>
              </a:rPr>
              <a:t>Milchgebiss – 20 Zähne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810717" y="5919663"/>
            <a:ext cx="500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dirty="0">
                <a:solidFill>
                  <a:srgbClr val="0000CC"/>
                </a:solidFill>
                <a:latin typeface="Arial"/>
                <a:cs typeface="Arial"/>
              </a:rPr>
              <a:t>Bleibendes Gebiss – 28-32 Zähne</a:t>
            </a:r>
          </a:p>
        </p:txBody>
      </p:sp>
      <p:sp>
        <p:nvSpPr>
          <p:cNvPr id="47" name="AutoShape 227"/>
          <p:cNvSpPr>
            <a:spLocks noChangeArrowheads="1"/>
          </p:cNvSpPr>
          <p:nvPr/>
        </p:nvSpPr>
        <p:spPr bwMode="auto">
          <a:xfrm>
            <a:off x="1330825" y="719138"/>
            <a:ext cx="1081985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Gebiss – Stadien</a:t>
            </a:r>
          </a:p>
        </p:txBody>
      </p:sp>
      <p:pic>
        <p:nvPicPr>
          <p:cNvPr id="3" name="Bild 2" descr="IMG_0199.JPG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176" y="4630456"/>
            <a:ext cx="1691999" cy="1116000"/>
          </a:xfrm>
          <a:prstGeom prst="rect">
            <a:avLst/>
          </a:prstGeom>
        </p:spPr>
      </p:pic>
      <p:pic>
        <p:nvPicPr>
          <p:cNvPr id="5" name="Bild 4" descr="IMG_0037 2.JPG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1056" y="3478327"/>
            <a:ext cx="1691999" cy="1116000"/>
          </a:xfrm>
          <a:prstGeom prst="rect">
            <a:avLst/>
          </a:prstGeom>
        </p:spPr>
      </p:pic>
      <p:pic>
        <p:nvPicPr>
          <p:cNvPr id="7" name="Bild 6" descr="IMG_0022.JPG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2656" y="3478327"/>
            <a:ext cx="1691999" cy="1116000"/>
          </a:xfrm>
          <a:prstGeom prst="rect">
            <a:avLst/>
          </a:prstGeom>
        </p:spPr>
      </p:pic>
      <p:sp>
        <p:nvSpPr>
          <p:cNvPr id="46" name="Textfeld 45"/>
          <p:cNvSpPr txBox="1"/>
          <p:nvPr/>
        </p:nvSpPr>
        <p:spPr>
          <a:xfrm>
            <a:off x="7086296" y="4653137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1436688" algn="r"/>
              </a:tabLst>
            </a:pPr>
            <a:r>
              <a:rPr lang="de-DE" sz="1200" dirty="0">
                <a:solidFill>
                  <a:srgbClr val="0000CC"/>
                </a:solidFill>
                <a:latin typeface="Arial"/>
                <a:cs typeface="Arial"/>
              </a:rPr>
              <a:t>vollständig	ca. 13. </a:t>
            </a:r>
            <a:r>
              <a:rPr lang="de-DE" sz="1200" dirty="0" err="1">
                <a:solidFill>
                  <a:srgbClr val="0000CC"/>
                </a:solidFill>
                <a:latin typeface="Arial"/>
                <a:cs typeface="Arial"/>
              </a:rPr>
              <a:t>LJ</a:t>
            </a:r>
            <a:endParaRPr lang="de-DE" sz="1200" dirty="0">
              <a:solidFill>
                <a:srgbClr val="0000CC"/>
              </a:solidFill>
              <a:latin typeface="Arial"/>
              <a:cs typeface="Arial"/>
            </a:endParaRPr>
          </a:p>
          <a:p>
            <a:pPr algn="l">
              <a:tabLst>
                <a:tab pos="1436688" algn="r"/>
              </a:tabLst>
            </a:pPr>
            <a:endParaRPr lang="de-DE" sz="1200" dirty="0">
              <a:latin typeface="Arial"/>
              <a:cs typeface="Arial"/>
            </a:endParaRPr>
          </a:p>
          <a:p>
            <a:pPr algn="l">
              <a:tabLst>
                <a:tab pos="1436688" algn="r"/>
              </a:tabLst>
            </a:pPr>
            <a:r>
              <a:rPr lang="de-DE" sz="1200" dirty="0">
                <a:latin typeface="Arial"/>
                <a:cs typeface="Arial"/>
              </a:rPr>
              <a:t>8er	18-21. </a:t>
            </a:r>
            <a:r>
              <a:rPr lang="de-DE" sz="1200" dirty="0" err="1">
                <a:latin typeface="Arial"/>
                <a:cs typeface="Arial"/>
              </a:rPr>
              <a:t>LJ</a:t>
            </a:r>
            <a:endParaRPr lang="de-DE" sz="1200" dirty="0">
              <a:latin typeface="Arial"/>
              <a:cs typeface="Arial"/>
            </a:endParaRPr>
          </a:p>
          <a:p>
            <a:pPr algn="l">
              <a:tabLst>
                <a:tab pos="1436688" algn="r"/>
              </a:tabLst>
            </a:pPr>
            <a:r>
              <a:rPr lang="de-DE" sz="1200" dirty="0">
                <a:latin typeface="Arial"/>
                <a:cs typeface="Arial"/>
              </a:rPr>
              <a:t>	wenn angelegt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419249" y="2060849"/>
            <a:ext cx="1633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>
                <a:solidFill>
                  <a:srgbClr val="008000"/>
                </a:solidFill>
                <a:latin typeface="Arial"/>
                <a:cs typeface="Arial"/>
              </a:rPr>
              <a:t>Durchbruch...</a:t>
            </a:r>
          </a:p>
          <a:p>
            <a:pPr algn="l">
              <a:tabLst>
                <a:tab pos="1346200" algn="r"/>
              </a:tabLst>
            </a:pPr>
            <a:r>
              <a:rPr lang="de-DE" sz="1200" dirty="0" err="1">
                <a:latin typeface="Arial"/>
                <a:cs typeface="Arial"/>
              </a:rPr>
              <a:t>Ier</a:t>
            </a:r>
            <a:r>
              <a:rPr lang="de-DE" sz="1200" dirty="0">
                <a:latin typeface="Arial"/>
                <a:cs typeface="Arial"/>
              </a:rPr>
              <a:t>	6. </a:t>
            </a:r>
            <a:r>
              <a:rPr lang="de-DE" sz="1200" dirty="0" err="1">
                <a:latin typeface="Arial"/>
                <a:cs typeface="Arial"/>
              </a:rPr>
              <a:t>LM</a:t>
            </a:r>
            <a:endParaRPr lang="de-DE" sz="1200" dirty="0">
              <a:latin typeface="Arial"/>
              <a:cs typeface="Arial"/>
            </a:endParaRPr>
          </a:p>
          <a:p>
            <a:pPr algn="l">
              <a:tabLst>
                <a:tab pos="1346200" algn="r"/>
              </a:tabLst>
            </a:pPr>
            <a:r>
              <a:rPr lang="de-DE" sz="1200" dirty="0" err="1">
                <a:latin typeface="Arial"/>
                <a:cs typeface="Arial"/>
              </a:rPr>
              <a:t>IIer</a:t>
            </a:r>
            <a:r>
              <a:rPr lang="de-DE" sz="1200" dirty="0">
                <a:latin typeface="Arial"/>
                <a:cs typeface="Arial"/>
              </a:rPr>
              <a:t>	8-10. </a:t>
            </a:r>
            <a:r>
              <a:rPr lang="de-DE" sz="1200" dirty="0" err="1">
                <a:latin typeface="Arial"/>
                <a:cs typeface="Arial"/>
              </a:rPr>
              <a:t>LM</a:t>
            </a:r>
            <a:endParaRPr lang="de-DE" sz="1200" dirty="0">
              <a:latin typeface="Arial"/>
              <a:cs typeface="Arial"/>
            </a:endParaRPr>
          </a:p>
          <a:p>
            <a:pPr algn="l">
              <a:tabLst>
                <a:tab pos="1346200" algn="r"/>
              </a:tabLst>
            </a:pPr>
            <a:r>
              <a:rPr lang="de-DE" sz="1200" dirty="0" err="1">
                <a:latin typeface="Arial"/>
                <a:cs typeface="Arial"/>
              </a:rPr>
              <a:t>IIIer</a:t>
            </a:r>
            <a:r>
              <a:rPr lang="de-DE" sz="1200" dirty="0">
                <a:latin typeface="Arial"/>
                <a:cs typeface="Arial"/>
              </a:rPr>
              <a:t>	12-16. </a:t>
            </a:r>
            <a:r>
              <a:rPr lang="de-DE" sz="1200" dirty="0" err="1">
                <a:latin typeface="Arial"/>
                <a:cs typeface="Arial"/>
              </a:rPr>
              <a:t>LM</a:t>
            </a:r>
            <a:endParaRPr lang="de-DE" sz="1200" dirty="0">
              <a:latin typeface="Arial"/>
              <a:cs typeface="Arial"/>
            </a:endParaRPr>
          </a:p>
          <a:p>
            <a:pPr algn="l">
              <a:tabLst>
                <a:tab pos="1346200" algn="r"/>
              </a:tabLst>
            </a:pPr>
            <a:r>
              <a:rPr lang="de-DE" sz="1200" dirty="0" err="1">
                <a:latin typeface="Arial"/>
                <a:cs typeface="Arial"/>
              </a:rPr>
              <a:t>IVer</a:t>
            </a:r>
            <a:r>
              <a:rPr lang="de-DE" sz="1200" dirty="0">
                <a:latin typeface="Arial"/>
                <a:cs typeface="Arial"/>
              </a:rPr>
              <a:t>	16-18. </a:t>
            </a:r>
            <a:r>
              <a:rPr lang="de-DE" sz="1200" dirty="0" err="1">
                <a:latin typeface="Arial"/>
                <a:cs typeface="Arial"/>
              </a:rPr>
              <a:t>LM</a:t>
            </a:r>
            <a:endParaRPr lang="de-DE" sz="1200" dirty="0">
              <a:latin typeface="Arial"/>
              <a:cs typeface="Arial"/>
            </a:endParaRPr>
          </a:p>
          <a:p>
            <a:pPr algn="l">
              <a:tabLst>
                <a:tab pos="1346200" algn="r"/>
              </a:tabLst>
            </a:pPr>
            <a:r>
              <a:rPr lang="de-DE" sz="1200" dirty="0" err="1">
                <a:latin typeface="Arial"/>
                <a:cs typeface="Arial"/>
              </a:rPr>
              <a:t>Ver</a:t>
            </a:r>
            <a:r>
              <a:rPr lang="de-DE" sz="1200" dirty="0">
                <a:latin typeface="Arial"/>
                <a:cs typeface="Arial"/>
              </a:rPr>
              <a:t>	20-30. </a:t>
            </a:r>
            <a:r>
              <a:rPr lang="de-DE" sz="1200" dirty="0" err="1">
                <a:latin typeface="Arial"/>
                <a:cs typeface="Arial"/>
              </a:rPr>
              <a:t>LM</a:t>
            </a:r>
            <a:br>
              <a:rPr lang="de-DE" sz="1200" dirty="0">
                <a:latin typeface="Arial"/>
                <a:cs typeface="Arial"/>
              </a:rPr>
            </a:br>
            <a:r>
              <a:rPr lang="de-DE" sz="1200" dirty="0">
                <a:solidFill>
                  <a:srgbClr val="008000"/>
                </a:solidFill>
                <a:latin typeface="Arial"/>
                <a:cs typeface="Arial"/>
              </a:rPr>
              <a:t>vollständig	ca. 3. </a:t>
            </a:r>
            <a:r>
              <a:rPr lang="de-DE" sz="1200" dirty="0" err="1">
                <a:solidFill>
                  <a:srgbClr val="008000"/>
                </a:solidFill>
                <a:latin typeface="Arial"/>
                <a:cs typeface="Arial"/>
              </a:rPr>
              <a:t>LJ</a:t>
            </a:r>
            <a:endParaRPr lang="de-DE" sz="12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2111043" y="2060849"/>
            <a:ext cx="1633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>
                <a:solidFill>
                  <a:srgbClr val="008000"/>
                </a:solidFill>
                <a:latin typeface="Arial"/>
                <a:cs typeface="Arial"/>
              </a:rPr>
              <a:t>Wechsel – 1. Phase</a:t>
            </a:r>
          </a:p>
          <a:p>
            <a:pPr algn="l">
              <a:tabLst>
                <a:tab pos="1346200" algn="r"/>
              </a:tabLst>
            </a:pPr>
            <a:endParaRPr lang="de-DE" sz="1200" dirty="0">
              <a:latin typeface="Arial"/>
              <a:cs typeface="Arial"/>
            </a:endParaRPr>
          </a:p>
          <a:p>
            <a:pPr algn="l">
              <a:tabLst>
                <a:tab pos="1346200" algn="r"/>
              </a:tabLst>
            </a:pPr>
            <a:r>
              <a:rPr lang="de-DE" sz="1200" dirty="0">
                <a:latin typeface="Arial"/>
                <a:cs typeface="Arial"/>
              </a:rPr>
              <a:t>6er	6. </a:t>
            </a:r>
            <a:r>
              <a:rPr lang="de-DE" sz="1200" dirty="0" err="1">
                <a:latin typeface="Arial"/>
                <a:cs typeface="Arial"/>
              </a:rPr>
              <a:t>LJ</a:t>
            </a:r>
            <a:endParaRPr lang="de-DE" sz="1200" dirty="0">
              <a:latin typeface="Arial"/>
              <a:cs typeface="Arial"/>
            </a:endParaRPr>
          </a:p>
          <a:p>
            <a:pPr algn="l">
              <a:tabLst>
                <a:tab pos="1346200" algn="r"/>
              </a:tabLst>
            </a:pPr>
            <a:r>
              <a:rPr lang="de-DE" sz="1200" dirty="0">
                <a:latin typeface="Arial"/>
                <a:cs typeface="Arial"/>
              </a:rPr>
              <a:t>1er	6. </a:t>
            </a:r>
            <a:r>
              <a:rPr lang="de-DE" sz="1200" dirty="0" err="1">
                <a:latin typeface="Arial"/>
                <a:cs typeface="Arial"/>
              </a:rPr>
              <a:t>LJ</a:t>
            </a:r>
            <a:endParaRPr lang="de-DE" sz="1200" dirty="0">
              <a:latin typeface="Arial"/>
              <a:cs typeface="Arial"/>
            </a:endParaRPr>
          </a:p>
          <a:p>
            <a:pPr algn="l">
              <a:tabLst>
                <a:tab pos="1346200" algn="r"/>
              </a:tabLst>
            </a:pPr>
            <a:r>
              <a:rPr lang="de-DE" sz="1200" dirty="0">
                <a:latin typeface="Arial"/>
                <a:cs typeface="Arial"/>
              </a:rPr>
              <a:t>2er	8. </a:t>
            </a:r>
            <a:r>
              <a:rPr lang="de-DE" sz="1200" dirty="0" err="1">
                <a:latin typeface="Arial"/>
                <a:cs typeface="Arial"/>
              </a:rPr>
              <a:t>LJ</a:t>
            </a:r>
            <a:endParaRPr lang="de-DE" sz="1200" dirty="0">
              <a:latin typeface="Arial"/>
              <a:cs typeface="Arial"/>
            </a:endParaRPr>
          </a:p>
          <a:p>
            <a:pPr algn="l">
              <a:tabLst>
                <a:tab pos="1346200" algn="r"/>
              </a:tabLst>
            </a:pPr>
            <a:endParaRPr lang="de-DE" sz="1200" dirty="0">
              <a:latin typeface="Arial"/>
              <a:cs typeface="Arial"/>
            </a:endParaRPr>
          </a:p>
          <a:p>
            <a:pPr algn="l">
              <a:tabLst>
                <a:tab pos="1346200" algn="r"/>
              </a:tabLst>
            </a:pPr>
            <a:r>
              <a:rPr lang="de-DE" sz="1200" dirty="0">
                <a:solidFill>
                  <a:srgbClr val="008000"/>
                </a:solidFill>
                <a:latin typeface="Arial"/>
                <a:cs typeface="Arial"/>
              </a:rPr>
              <a:t>Bisshebung	6-8. </a:t>
            </a:r>
            <a:r>
              <a:rPr lang="de-DE" sz="1200" dirty="0" err="1">
                <a:solidFill>
                  <a:srgbClr val="008000"/>
                </a:solidFill>
                <a:latin typeface="Arial"/>
                <a:cs typeface="Arial"/>
              </a:rPr>
              <a:t>LJ</a:t>
            </a:r>
            <a:endParaRPr lang="de-DE" sz="12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3804112" y="2060849"/>
            <a:ext cx="1633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>
                <a:solidFill>
                  <a:srgbClr val="008000"/>
                </a:solidFill>
                <a:latin typeface="Arial"/>
                <a:cs typeface="Arial"/>
              </a:rPr>
              <a:t>Wechsel – 2. Phase</a:t>
            </a:r>
          </a:p>
          <a:p>
            <a:pPr algn="l">
              <a:tabLst>
                <a:tab pos="1346200" algn="r"/>
              </a:tabLst>
            </a:pPr>
            <a:endParaRPr lang="de-DE" sz="1200" dirty="0">
              <a:latin typeface="Arial"/>
              <a:cs typeface="Arial"/>
            </a:endParaRPr>
          </a:p>
          <a:p>
            <a:pPr algn="l">
              <a:tabLst>
                <a:tab pos="1346200" algn="r"/>
              </a:tabLst>
            </a:pPr>
            <a:endParaRPr lang="de-DE" sz="1200" dirty="0">
              <a:latin typeface="Arial"/>
              <a:cs typeface="Arial"/>
            </a:endParaRPr>
          </a:p>
          <a:p>
            <a:pPr algn="l">
              <a:tabLst>
                <a:tab pos="1346200" algn="r"/>
              </a:tabLst>
            </a:pPr>
            <a:endParaRPr lang="de-DE" sz="1200" dirty="0">
              <a:latin typeface="Arial"/>
              <a:cs typeface="Arial"/>
            </a:endParaRPr>
          </a:p>
          <a:p>
            <a:pPr algn="l">
              <a:tabLst>
                <a:tab pos="1346200" algn="r"/>
              </a:tabLst>
            </a:pPr>
            <a:endParaRPr lang="de-DE" sz="1200" dirty="0">
              <a:latin typeface="Arial"/>
              <a:cs typeface="Arial"/>
            </a:endParaRPr>
          </a:p>
          <a:p>
            <a:pPr algn="l">
              <a:tabLst>
                <a:tab pos="1346200" algn="r"/>
              </a:tabLst>
            </a:pPr>
            <a:endParaRPr lang="de-DE" sz="1200" dirty="0">
              <a:latin typeface="Arial"/>
              <a:cs typeface="Arial"/>
            </a:endParaRPr>
          </a:p>
          <a:p>
            <a:pPr algn="l">
              <a:tabLst>
                <a:tab pos="1346200" algn="r"/>
              </a:tabLst>
            </a:pPr>
            <a:r>
              <a:rPr lang="de-DE" sz="1200" dirty="0">
                <a:solidFill>
                  <a:srgbClr val="008000"/>
                </a:solidFill>
                <a:latin typeface="Arial"/>
                <a:cs typeface="Arial"/>
              </a:rPr>
              <a:t>Ruhephase	8-9. </a:t>
            </a:r>
            <a:r>
              <a:rPr lang="de-DE" sz="1200" dirty="0" err="1">
                <a:solidFill>
                  <a:srgbClr val="008000"/>
                </a:solidFill>
                <a:latin typeface="Arial"/>
                <a:cs typeface="Arial"/>
              </a:rPr>
              <a:t>LJ</a:t>
            </a:r>
            <a:endParaRPr lang="de-DE" sz="12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5445239" y="2060849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1436688" algn="r"/>
              </a:tabLst>
            </a:pPr>
            <a:r>
              <a:rPr lang="de-DE" sz="1200" dirty="0">
                <a:solidFill>
                  <a:srgbClr val="008000"/>
                </a:solidFill>
                <a:latin typeface="Arial"/>
                <a:cs typeface="Arial"/>
              </a:rPr>
              <a:t>Wechsel – 3. Phase</a:t>
            </a:r>
          </a:p>
          <a:p>
            <a:pPr algn="l">
              <a:tabLst>
                <a:tab pos="1436688" algn="r"/>
              </a:tabLst>
            </a:pPr>
            <a:r>
              <a:rPr lang="de-DE" sz="1200" dirty="0">
                <a:latin typeface="Arial"/>
                <a:cs typeface="Arial"/>
              </a:rPr>
              <a:t>3-5er	9-12. </a:t>
            </a:r>
            <a:r>
              <a:rPr lang="de-DE" sz="1200" dirty="0" err="1">
                <a:latin typeface="Arial"/>
                <a:cs typeface="Arial"/>
              </a:rPr>
              <a:t>LJ</a:t>
            </a:r>
            <a:endParaRPr lang="de-DE" sz="1200" dirty="0">
              <a:latin typeface="Arial"/>
              <a:cs typeface="Arial"/>
            </a:endParaRPr>
          </a:p>
          <a:p>
            <a:pPr algn="l">
              <a:tabLst>
                <a:tab pos="1436688" algn="r"/>
              </a:tabLst>
            </a:pPr>
            <a:r>
              <a:rPr lang="de-DE" sz="1200" dirty="0" err="1">
                <a:latin typeface="Arial"/>
                <a:cs typeface="Arial"/>
              </a:rPr>
              <a:t>UK</a:t>
            </a:r>
            <a:r>
              <a:rPr lang="de-DE" sz="1200" dirty="0">
                <a:latin typeface="Arial"/>
                <a:cs typeface="Arial"/>
              </a:rPr>
              <a:t>	3er, 4er, 5er</a:t>
            </a:r>
          </a:p>
          <a:p>
            <a:pPr algn="l">
              <a:tabLst>
                <a:tab pos="1436688" algn="r"/>
              </a:tabLst>
            </a:pPr>
            <a:r>
              <a:rPr lang="de-DE" sz="1200" dirty="0">
                <a:latin typeface="Arial"/>
                <a:cs typeface="Arial"/>
              </a:rPr>
              <a:t>OK	4er, 5er, 3er</a:t>
            </a:r>
          </a:p>
          <a:p>
            <a:pPr algn="l">
              <a:tabLst>
                <a:tab pos="1436688" algn="r"/>
              </a:tabLst>
            </a:pPr>
            <a:r>
              <a:rPr lang="de-DE" sz="1200" dirty="0">
                <a:latin typeface="Arial"/>
                <a:cs typeface="Arial"/>
              </a:rPr>
              <a:t>7er	12. </a:t>
            </a:r>
            <a:r>
              <a:rPr lang="de-DE" sz="1200" dirty="0" err="1">
                <a:latin typeface="Arial"/>
                <a:cs typeface="Arial"/>
              </a:rPr>
              <a:t>LJ</a:t>
            </a:r>
            <a:endParaRPr lang="de-DE" sz="1200" dirty="0">
              <a:latin typeface="Arial"/>
              <a:cs typeface="Arial"/>
            </a:endParaRPr>
          </a:p>
          <a:p>
            <a:pPr algn="l">
              <a:tabLst>
                <a:tab pos="1436688" algn="r"/>
              </a:tabLst>
            </a:pPr>
            <a:endParaRPr lang="de-DE" sz="1200" dirty="0">
              <a:latin typeface="Arial"/>
              <a:cs typeface="Arial"/>
            </a:endParaRPr>
          </a:p>
          <a:p>
            <a:pPr algn="l">
              <a:tabLst>
                <a:tab pos="1436688" algn="r"/>
              </a:tabLst>
            </a:pPr>
            <a:r>
              <a:rPr lang="de-DE" sz="1200" dirty="0">
                <a:solidFill>
                  <a:srgbClr val="008000"/>
                </a:solidFill>
                <a:latin typeface="Arial"/>
                <a:cs typeface="Arial"/>
              </a:rPr>
              <a:t>Bisshebung	9-12. </a:t>
            </a:r>
            <a:r>
              <a:rPr lang="de-DE" sz="1200" dirty="0" err="1">
                <a:solidFill>
                  <a:srgbClr val="008000"/>
                </a:solidFill>
                <a:latin typeface="Arial"/>
                <a:cs typeface="Arial"/>
              </a:rPr>
              <a:t>LJ</a:t>
            </a:r>
            <a:endParaRPr lang="de-DE" sz="12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3059168" y="4983559"/>
            <a:ext cx="301837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pc="500" dirty="0">
                <a:latin typeface="Arial"/>
                <a:cs typeface="Arial"/>
              </a:rPr>
              <a:t>Wechselgebiss</a:t>
            </a:r>
          </a:p>
        </p:txBody>
      </p:sp>
      <p:pic>
        <p:nvPicPr>
          <p:cNvPr id="60" name="Bild 59" descr="IMG_9980.jpeg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184" y="3478327"/>
            <a:ext cx="1691999" cy="1116000"/>
          </a:xfrm>
          <a:prstGeom prst="rect">
            <a:avLst/>
          </a:prstGeom>
        </p:spPr>
      </p:pic>
      <p:pic>
        <p:nvPicPr>
          <p:cNvPr id="65" name="Picture 4" descr=" 00_01.JPG                                                      00126DA4Macintosh HD                   C3E360BD:"/>
          <p:cNvPicPr>
            <a:picLocks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11673" y="3478327"/>
            <a:ext cx="1691999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" name="Gerade Verbindung 68"/>
          <p:cNvCxnSpPr/>
          <p:nvPr/>
        </p:nvCxnSpPr>
        <p:spPr bwMode="auto">
          <a:xfrm>
            <a:off x="2037016" y="2060849"/>
            <a:ext cx="0" cy="378329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0" name="Gerade Verbindung 69"/>
          <p:cNvCxnSpPr/>
          <p:nvPr/>
        </p:nvCxnSpPr>
        <p:spPr bwMode="auto">
          <a:xfrm>
            <a:off x="7106550" y="2060851"/>
            <a:ext cx="0" cy="3783295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2" name="Bild 1" descr="IMG_0230.JPG"/>
          <p:cNvPicPr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0527" y="3478327"/>
            <a:ext cx="1691999" cy="1116000"/>
          </a:xfrm>
          <a:prstGeom prst="rect">
            <a:avLst/>
          </a:prstGeom>
        </p:spPr>
      </p:pic>
      <p:cxnSp>
        <p:nvCxnSpPr>
          <p:cNvPr id="24" name="Gerade Verbindung 23"/>
          <p:cNvCxnSpPr/>
          <p:nvPr/>
        </p:nvCxnSpPr>
        <p:spPr bwMode="auto">
          <a:xfrm>
            <a:off x="3731401" y="2060849"/>
            <a:ext cx="0" cy="288032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>
            <a:off x="5421742" y="2060849"/>
            <a:ext cx="0" cy="288032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4" name="Bild 3" descr="IMG_0387.JPG"/>
          <p:cNvPicPr>
            <a:picLocks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1673" y="2328247"/>
            <a:ext cx="1691999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7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AdobeStock_46877837_magele-picture.jpeg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72000" y="949325"/>
            <a:ext cx="4276725" cy="28511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Gebisskorrektur – Kieferorthopädie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514CF-1DF2-D24A-9B16-09B9E62F990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3" name="Bild 2" descr="AdobeStock_226194872_weyo.jpeg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24" y="3801110"/>
            <a:ext cx="4276725" cy="2851150"/>
          </a:xfrm>
          <a:prstGeom prst="rect">
            <a:avLst/>
          </a:prstGeom>
        </p:spPr>
      </p:pic>
      <p:pic>
        <p:nvPicPr>
          <p:cNvPr id="14" name="Bild 13" descr="AdobeStock_289681986_pikselstock.jpeg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7"/>
          <a:stretch/>
        </p:blipFill>
        <p:spPr>
          <a:xfrm>
            <a:off x="293624" y="949325"/>
            <a:ext cx="4276725" cy="2851150"/>
          </a:xfrm>
          <a:prstGeom prst="rect">
            <a:avLst/>
          </a:prstGeom>
        </p:spPr>
      </p:pic>
      <p:pic>
        <p:nvPicPr>
          <p:cNvPr id="7" name="Bild 6" descr="AdobeStock_295804336_ Aleksandr Rybalko.jpeg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801110"/>
            <a:ext cx="4276725" cy="2851150"/>
          </a:xfrm>
          <a:prstGeom prst="rect">
            <a:avLst/>
          </a:prstGeom>
        </p:spPr>
      </p:pic>
      <p:sp>
        <p:nvSpPr>
          <p:cNvPr id="15" name="Line 14"/>
          <p:cNvSpPr>
            <a:spLocks noChangeAspect="1" noChangeShapeType="1"/>
          </p:cNvSpPr>
          <p:nvPr/>
        </p:nvSpPr>
        <p:spPr bwMode="auto">
          <a:xfrm flipV="1">
            <a:off x="269875" y="3795713"/>
            <a:ext cx="860425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15"/>
          <p:cNvSpPr>
            <a:spLocks noChangeAspect="1" noChangeShapeType="1"/>
          </p:cNvSpPr>
          <p:nvPr/>
        </p:nvSpPr>
        <p:spPr bwMode="auto">
          <a:xfrm>
            <a:off x="4557713" y="931863"/>
            <a:ext cx="1587" cy="57372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605370" y="3501008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 err="1">
                <a:latin typeface="Arial"/>
                <a:cs typeface="Arial"/>
              </a:rPr>
              <a:t>pikselstock</a:t>
            </a:r>
            <a:endParaRPr lang="de-DE" sz="1200" dirty="0">
              <a:latin typeface="Arial"/>
              <a:cs typeface="Arial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002734" y="3789040"/>
            <a:ext cx="543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 err="1">
                <a:latin typeface="Arial"/>
                <a:cs typeface="Arial"/>
              </a:rPr>
              <a:t>weyo</a:t>
            </a:r>
            <a:endParaRPr lang="de-DE" sz="1200" dirty="0">
              <a:latin typeface="Arial"/>
              <a:cs typeface="Arial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375674" y="3790273"/>
            <a:ext cx="1480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latin typeface="Arial"/>
                <a:cs typeface="Arial"/>
              </a:rPr>
              <a:t>Aleksandr </a:t>
            </a:r>
            <a:r>
              <a:rPr lang="de-DE" sz="1200" dirty="0" err="1">
                <a:latin typeface="Arial"/>
                <a:cs typeface="Arial"/>
              </a:rPr>
              <a:t>Rybalko</a:t>
            </a:r>
            <a:endParaRPr lang="de-DE" sz="1200" dirty="0">
              <a:latin typeface="Arial"/>
              <a:cs typeface="Arial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658589" y="3501008"/>
            <a:ext cx="12025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 err="1">
                <a:latin typeface="Arial"/>
                <a:cs typeface="Arial"/>
              </a:rPr>
              <a:t>magele</a:t>
            </a:r>
            <a:r>
              <a:rPr lang="de-DE" sz="1200" dirty="0">
                <a:latin typeface="Arial"/>
                <a:cs typeface="Arial"/>
              </a:rPr>
              <a:t>-picture</a:t>
            </a:r>
          </a:p>
        </p:txBody>
      </p:sp>
      <p:sp>
        <p:nvSpPr>
          <p:cNvPr id="18" name="AutoShape 228"/>
          <p:cNvSpPr>
            <a:spLocks noChangeArrowheads="1"/>
          </p:cNvSpPr>
          <p:nvPr/>
        </p:nvSpPr>
        <p:spPr bwMode="auto">
          <a:xfrm>
            <a:off x="2410824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Kieferorthopädie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902136" y="2124405"/>
            <a:ext cx="1753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"/>
                <a:cs typeface="Arial"/>
              </a:rPr>
              <a:t>Zahnspangen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132508" y="6125234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Arial"/>
                <a:cs typeface="Arial"/>
              </a:rPr>
              <a:t>Multiband</a:t>
            </a:r>
          </a:p>
        </p:txBody>
      </p:sp>
    </p:spTree>
    <p:extLst>
      <p:ext uri="{BB962C8B-B14F-4D97-AF65-F5344CB8AC3E}">
        <p14:creationId xmlns:p14="http://schemas.microsoft.com/office/powerpoint/2010/main" val="156739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18" descr="AdobeStock_311925477_karrastock.jpeg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24" y="3801110"/>
            <a:ext cx="4276725" cy="2851150"/>
          </a:xfrm>
          <a:prstGeom prst="rect">
            <a:avLst/>
          </a:prstGeom>
        </p:spPr>
      </p:pic>
      <p:pic>
        <p:nvPicPr>
          <p:cNvPr id="7" name="Bild 6" descr="AdobeStock_311927636_karrastock.jpeg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24" y="949325"/>
            <a:ext cx="4276725" cy="2851150"/>
          </a:xfrm>
          <a:prstGeom prst="rect">
            <a:avLst/>
          </a:prstGeom>
        </p:spPr>
      </p:pic>
      <p:pic>
        <p:nvPicPr>
          <p:cNvPr id="18" name="Bild 17" descr="AdobeStock_300693154_Dirk.jpeg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801110"/>
            <a:ext cx="4276725" cy="28511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Gebisskorrektur – Kieferorthopädie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7514CF-1DF2-D24A-9B16-09B9E62F990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11" name="Line 14"/>
          <p:cNvSpPr>
            <a:spLocks noChangeAspect="1" noChangeShapeType="1"/>
          </p:cNvSpPr>
          <p:nvPr/>
        </p:nvSpPr>
        <p:spPr bwMode="auto">
          <a:xfrm flipV="1">
            <a:off x="269875" y="3795713"/>
            <a:ext cx="8604250" cy="158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Line 15"/>
          <p:cNvSpPr>
            <a:spLocks noChangeAspect="1" noChangeShapeType="1"/>
          </p:cNvSpPr>
          <p:nvPr/>
        </p:nvSpPr>
        <p:spPr bwMode="auto">
          <a:xfrm>
            <a:off x="4557713" y="931863"/>
            <a:ext cx="1587" cy="57372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Bild 2" descr="AdobeStock_320969659_pictoores .jpeg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949325"/>
            <a:ext cx="4276725" cy="285115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652207" y="3501008"/>
            <a:ext cx="894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 err="1">
                <a:solidFill>
                  <a:srgbClr val="FFFFFF"/>
                </a:solidFill>
                <a:latin typeface="Arial"/>
                <a:cs typeface="Arial"/>
              </a:rPr>
              <a:t>karrastock</a:t>
            </a:r>
            <a:endParaRPr lang="de-DE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652202" y="3789040"/>
            <a:ext cx="894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>
                <a:latin typeface="Arial"/>
                <a:cs typeface="Arial"/>
              </a:rPr>
              <a:t>karrastock</a:t>
            </a:r>
            <a:endParaRPr lang="de-DE" sz="1200" dirty="0">
              <a:latin typeface="Arial"/>
              <a:cs typeface="Arial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398014" y="3790273"/>
            <a:ext cx="458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>
                <a:solidFill>
                  <a:schemeClr val="bg1"/>
                </a:solidFill>
                <a:latin typeface="Arial"/>
                <a:cs typeface="Arial"/>
              </a:rPr>
              <a:t>Dirk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8048069" y="3501008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 err="1">
                <a:latin typeface="Arial"/>
                <a:cs typeface="Arial"/>
              </a:rPr>
              <a:t>pictoores</a:t>
            </a:r>
            <a:endParaRPr lang="de-DE" sz="1200" dirty="0">
              <a:latin typeface="Arial"/>
              <a:cs typeface="Arial"/>
            </a:endParaRPr>
          </a:p>
        </p:txBody>
      </p:sp>
      <p:sp>
        <p:nvSpPr>
          <p:cNvPr id="20" name="AutoShape 228"/>
          <p:cNvSpPr>
            <a:spLocks noChangeArrowheads="1"/>
          </p:cNvSpPr>
          <p:nvPr/>
        </p:nvSpPr>
        <p:spPr bwMode="auto">
          <a:xfrm>
            <a:off x="2410824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Kieferorthopädie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979712" y="2308810"/>
            <a:ext cx="1111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FFFFFF"/>
                </a:solidFill>
                <a:latin typeface="Arial"/>
                <a:cs typeface="Arial"/>
              </a:rPr>
              <a:t>Schiene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199168" y="2308621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chemeClr val="bg1"/>
                </a:solidFill>
                <a:latin typeface="Arial"/>
                <a:cs typeface="Arial"/>
              </a:rPr>
              <a:t>Retainer</a:t>
            </a:r>
            <a:endParaRPr lang="de-D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30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Frühkindliche Karies – </a:t>
            </a:r>
            <a:r>
              <a:rPr lang="de-DE" dirty="0" err="1">
                <a:cs typeface="+mj-cs"/>
              </a:rPr>
              <a:t>Fläschchenkaries</a:t>
            </a: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de-DE" sz="2000" dirty="0" err="1"/>
              <a:t>Kariöse</a:t>
            </a:r>
            <a:r>
              <a:rPr lang="de-DE" sz="2000" dirty="0"/>
              <a:t> </a:t>
            </a:r>
            <a:r>
              <a:rPr lang="de-DE" sz="2000" dirty="0" err="1"/>
              <a:t>Zerstörung</a:t>
            </a:r>
            <a:r>
              <a:rPr lang="de-DE" sz="2000" dirty="0"/>
              <a:t> der </a:t>
            </a:r>
            <a:r>
              <a:rPr lang="de-DE" sz="2000" dirty="0" err="1"/>
              <a:t>Milchzähne</a:t>
            </a:r>
            <a:r>
              <a:rPr lang="de-DE" sz="2000" dirty="0"/>
              <a:t> bei Kindern &lt; 3 Jahre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sz="2000" dirty="0" err="1"/>
              <a:t>ECC</a:t>
            </a:r>
            <a:r>
              <a:rPr lang="de-DE" sz="2000" dirty="0"/>
              <a:t> </a:t>
            </a:r>
            <a:r>
              <a:rPr lang="mr-IN" sz="2000" dirty="0"/>
              <a:t>–</a:t>
            </a:r>
            <a:r>
              <a:rPr lang="de-DE" sz="2000" dirty="0"/>
              <a:t> Early </a:t>
            </a:r>
            <a:r>
              <a:rPr lang="de-DE" sz="2000" dirty="0" err="1"/>
              <a:t>Childhood</a:t>
            </a:r>
            <a:r>
              <a:rPr lang="de-DE" sz="2000" dirty="0"/>
              <a:t> Caries</a:t>
            </a:r>
          </a:p>
          <a:p>
            <a:pPr marL="0" indent="0">
              <a:lnSpc>
                <a:spcPct val="110000"/>
              </a:lnSpc>
              <a:buNone/>
            </a:pPr>
            <a:endParaRPr lang="de-DE" sz="1000" dirty="0"/>
          </a:p>
          <a:p>
            <a:pPr marL="0" indent="0">
              <a:lnSpc>
                <a:spcPct val="110000"/>
              </a:lnSpc>
              <a:buNone/>
            </a:pPr>
            <a:r>
              <a:rPr lang="de-DE" sz="1800" dirty="0">
                <a:solidFill>
                  <a:srgbClr val="0000CC"/>
                </a:solidFill>
              </a:rPr>
              <a:t>Ursachen</a:t>
            </a:r>
          </a:p>
          <a:p>
            <a:pPr marL="269875" indent="-180975">
              <a:lnSpc>
                <a:spcPct val="110000"/>
              </a:lnSpc>
              <a:buSzPct val="100000"/>
              <a:buFont typeface="Arial"/>
              <a:buChar char="•"/>
            </a:pPr>
            <a:r>
              <a:rPr lang="de-DE" sz="1600" dirty="0"/>
              <a:t>häufiger Konsum zucker- bzw. </a:t>
            </a:r>
            <a:r>
              <a:rPr lang="de-DE" sz="1600" dirty="0" err="1"/>
              <a:t>säurehaltiger</a:t>
            </a:r>
            <a:r>
              <a:rPr lang="de-DE" sz="1600" dirty="0"/>
              <a:t> </a:t>
            </a:r>
            <a:r>
              <a:rPr lang="de-DE" sz="1600" dirty="0" err="1"/>
              <a:t>Getränke</a:t>
            </a:r>
            <a:br>
              <a:rPr lang="de-DE" sz="1600" dirty="0"/>
            </a:br>
            <a:r>
              <a:rPr lang="de-DE" sz="1600" dirty="0"/>
              <a:t>meist aus </a:t>
            </a:r>
            <a:r>
              <a:rPr lang="de-DE" sz="1600" dirty="0" err="1"/>
              <a:t>Saugerflaschen</a:t>
            </a:r>
            <a:endParaRPr lang="de-DE" sz="1600" dirty="0"/>
          </a:p>
          <a:p>
            <a:pPr marL="269875" indent="-180975">
              <a:lnSpc>
                <a:spcPct val="110000"/>
              </a:lnSpc>
              <a:buSzPct val="100000"/>
              <a:buFont typeface="Arial"/>
              <a:buChar char="•"/>
            </a:pPr>
            <a:r>
              <a:rPr lang="de-DE" sz="1600" dirty="0"/>
              <a:t>unzureichenden Mundhygiene</a:t>
            </a:r>
          </a:p>
          <a:p>
            <a:pPr marL="0" indent="0">
              <a:lnSpc>
                <a:spcPct val="110000"/>
              </a:lnSpc>
              <a:buNone/>
            </a:pPr>
            <a:endParaRPr lang="de-DE" sz="1000" dirty="0"/>
          </a:p>
          <a:p>
            <a:pPr marL="0" indent="0">
              <a:lnSpc>
                <a:spcPct val="110000"/>
              </a:lnSpc>
              <a:buNone/>
            </a:pPr>
            <a:r>
              <a:rPr lang="de-DE" sz="1800" dirty="0">
                <a:solidFill>
                  <a:srgbClr val="0000CC"/>
                </a:solidFill>
              </a:rPr>
              <a:t>Verlauf</a:t>
            </a:r>
          </a:p>
          <a:p>
            <a:pPr marL="269875" indent="-180975">
              <a:lnSpc>
                <a:spcPct val="110000"/>
              </a:lnSpc>
              <a:buSzPct val="100000"/>
              <a:buFont typeface="Arial"/>
              <a:buChar char="•"/>
            </a:pPr>
            <a:r>
              <a:rPr lang="de-DE" sz="1600" dirty="0" err="1"/>
              <a:t>Oberkiefer-Schneidezähne</a:t>
            </a:r>
            <a:r>
              <a:rPr lang="de-DE" sz="1600" dirty="0"/>
              <a:t> zuerst, dann</a:t>
            </a:r>
          </a:p>
          <a:p>
            <a:pPr marL="269875" indent="-180975">
              <a:lnSpc>
                <a:spcPct val="110000"/>
              </a:lnSpc>
              <a:buSzPct val="100000"/>
              <a:buFont typeface="Arial"/>
              <a:buChar char="•"/>
            </a:pPr>
            <a:r>
              <a:rPr lang="de-DE" sz="1600" dirty="0"/>
              <a:t>Backenzähne &amp; </a:t>
            </a:r>
            <a:r>
              <a:rPr lang="de-DE" sz="1600" dirty="0" err="1"/>
              <a:t>Unterkiefer-Schneidezähne</a:t>
            </a:r>
            <a:r>
              <a:rPr lang="de-DE" sz="20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de-DE" sz="1000" dirty="0"/>
          </a:p>
          <a:p>
            <a:pPr marL="0" indent="0">
              <a:lnSpc>
                <a:spcPct val="110000"/>
              </a:lnSpc>
              <a:buNone/>
            </a:pPr>
            <a:r>
              <a:rPr lang="de-DE" sz="1800" dirty="0">
                <a:solidFill>
                  <a:srgbClr val="0000CC"/>
                </a:solidFill>
              </a:rPr>
              <a:t>Probleme</a:t>
            </a:r>
          </a:p>
          <a:p>
            <a:pPr marL="269875" lvl="1" indent="-180975">
              <a:lnSpc>
                <a:spcPct val="110000"/>
              </a:lnSpc>
              <a:buSzPct val="100000"/>
              <a:buFont typeface="Arial"/>
              <a:buChar char="•"/>
            </a:pPr>
            <a:r>
              <a:rPr lang="de-DE" sz="1600" dirty="0">
                <a:cs typeface="ＭＳ Ｐゴシック" charset="0"/>
              </a:rPr>
              <a:t>Übertragung Kariesrisiko auf bleibende Zähne </a:t>
            </a:r>
          </a:p>
          <a:p>
            <a:pPr marL="269875" lvl="1" indent="-180975">
              <a:lnSpc>
                <a:spcPct val="110000"/>
              </a:lnSpc>
              <a:buSzPct val="100000"/>
              <a:buFont typeface="Arial"/>
              <a:buChar char="•"/>
            </a:pPr>
            <a:r>
              <a:rPr lang="de-DE" sz="1600" dirty="0">
                <a:cs typeface="ＭＳ Ｐゴシック" charset="0"/>
              </a:rPr>
              <a:t>sehr schmerzhaft – führt zu...</a:t>
            </a:r>
            <a:br>
              <a:rPr lang="de-DE" sz="1600" dirty="0">
                <a:cs typeface="ＭＳ Ｐゴシック" charset="0"/>
              </a:rPr>
            </a:br>
            <a:r>
              <a:rPr lang="de-DE" sz="1600" dirty="0">
                <a:cs typeface="ＭＳ Ｐゴシック" charset="0"/>
              </a:rPr>
              <a:t>Nahrungsverweigerung, </a:t>
            </a:r>
            <a:r>
              <a:rPr lang="de-DE" sz="1600" dirty="0" err="1">
                <a:cs typeface="ＭＳ Ｐゴシック" charset="0"/>
              </a:rPr>
              <a:t>Quengelichkeit</a:t>
            </a:r>
            <a:r>
              <a:rPr lang="de-DE" sz="1600" dirty="0">
                <a:cs typeface="ＭＳ Ｐゴシック" charset="0"/>
              </a:rPr>
              <a:t>, Schlafstörungen </a:t>
            </a:r>
          </a:p>
          <a:p>
            <a:pPr marL="269875" lvl="1" indent="-269875">
              <a:lnSpc>
                <a:spcPct val="110000"/>
              </a:lnSpc>
              <a:buSzPct val="100000"/>
              <a:buFont typeface="Arial"/>
              <a:buChar char="•"/>
            </a:pPr>
            <a:r>
              <a:rPr lang="de-DE" sz="1600" dirty="0">
                <a:cs typeface="ＭＳ Ｐゴシック" charset="0"/>
              </a:rPr>
              <a:t>im weiteren Verlauf auch Abszesse</a:t>
            </a:r>
            <a:br>
              <a:rPr lang="de-DE" sz="1600" dirty="0">
                <a:cs typeface="ＭＳ Ｐゴシック" charset="0"/>
              </a:rPr>
            </a:br>
            <a:r>
              <a:rPr lang="de-DE" sz="1600" dirty="0">
                <a:cs typeface="ＭＳ Ｐゴシック" charset="0"/>
              </a:rPr>
              <a:t>mit Fieber und eingeschränktem Allgemeinzustand möglich</a:t>
            </a:r>
          </a:p>
          <a:p>
            <a:pPr marL="0" indent="0">
              <a:lnSpc>
                <a:spcPct val="110000"/>
              </a:lnSpc>
              <a:buNone/>
            </a:pPr>
            <a:endParaRPr lang="de-DE" sz="2000" dirty="0"/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E153CF-14FE-E041-ACB3-6D115C7B4749}" type="slidenum">
              <a:rPr lang="de-DE"/>
              <a:pPr>
                <a:defRPr/>
              </a:pPr>
              <a:t>7</a:t>
            </a:fld>
            <a:endParaRPr lang="de-DE"/>
          </a:p>
        </p:txBody>
      </p:sp>
      <p:sp>
        <p:nvSpPr>
          <p:cNvPr id="14" name="AutoShape 229"/>
          <p:cNvSpPr>
            <a:spLocks noChangeArrowheads="1"/>
          </p:cNvSpPr>
          <p:nvPr/>
        </p:nvSpPr>
        <p:spPr bwMode="auto">
          <a:xfrm>
            <a:off x="3490825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Erkrankungen</a:t>
            </a:r>
          </a:p>
        </p:txBody>
      </p:sp>
      <p:pic>
        <p:nvPicPr>
          <p:cNvPr id="7" name="Picture 4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8467" y="2956110"/>
            <a:ext cx="3419997" cy="20570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err="1">
                <a:cs typeface="+mj-cs"/>
              </a:rPr>
              <a:t>MIH</a:t>
            </a:r>
            <a:r>
              <a:rPr lang="de-DE" dirty="0">
                <a:cs typeface="+mj-cs"/>
              </a:rPr>
              <a:t> – Kreidezähne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>
                <a:solidFill>
                  <a:srgbClr val="000000"/>
                </a:solidFill>
              </a:rPr>
              <a:t>Molaren-Inzisiven-Hypomineralisation</a:t>
            </a:r>
          </a:p>
          <a:p>
            <a:pPr marL="269875" indent="-180975">
              <a:buSzPct val="100000"/>
              <a:buFont typeface="Arial"/>
              <a:buChar char="•"/>
            </a:pPr>
            <a:r>
              <a:rPr lang="de-DE" sz="1600" dirty="0"/>
              <a:t>Zahnschmelz verändert</a:t>
            </a:r>
          </a:p>
          <a:p>
            <a:pPr marL="269875" indent="-180975">
              <a:buSzPct val="100000"/>
              <a:buFont typeface="Arial"/>
              <a:buChar char="•"/>
            </a:pPr>
            <a:r>
              <a:rPr lang="de-DE" sz="1600" dirty="0"/>
              <a:t>bleibende 1. Backenzähne u. Frontzähne</a:t>
            </a:r>
          </a:p>
          <a:p>
            <a:pPr marL="269875" indent="-180975">
              <a:buSzPct val="100000"/>
              <a:buFont typeface="Arial"/>
              <a:buChar char="•"/>
            </a:pPr>
            <a:r>
              <a:rPr lang="de-DE" sz="1600" dirty="0"/>
              <a:t>unterschiedliche Ausprägung</a:t>
            </a:r>
          </a:p>
          <a:p>
            <a:pPr marL="0" indent="0">
              <a:buNone/>
            </a:pPr>
            <a:endParaRPr lang="de-DE" sz="12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de-DE" sz="1800" dirty="0">
                <a:solidFill>
                  <a:srgbClr val="0000CC"/>
                </a:solidFill>
              </a:rPr>
              <a:t>Ursachen &amp; Häufigkeit</a:t>
            </a:r>
          </a:p>
          <a:p>
            <a:pPr marL="269875" indent="-180975">
              <a:buSzPct val="100000"/>
              <a:buFont typeface="Arial"/>
              <a:buChar char="•"/>
            </a:pPr>
            <a:r>
              <a:rPr lang="de-DE" sz="1600" dirty="0"/>
              <a:t>Ursachen bisher weitgehend ungeklärt</a:t>
            </a:r>
          </a:p>
          <a:p>
            <a:pPr marL="269875" indent="-180975">
              <a:buSzPct val="100000"/>
              <a:buFont typeface="Arial"/>
              <a:buChar char="•"/>
            </a:pPr>
            <a:r>
              <a:rPr lang="de-DE" sz="1600" dirty="0"/>
              <a:t>Weichmacher aus Kunststoffen?</a:t>
            </a:r>
          </a:p>
          <a:p>
            <a:pPr marL="269875" indent="-180975">
              <a:buSzPct val="100000"/>
              <a:buFont typeface="Arial"/>
              <a:buChar char="•"/>
            </a:pPr>
            <a:r>
              <a:rPr lang="de-DE" sz="1600" dirty="0"/>
              <a:t>in Deutschland 10-15 % der Kinder betroffen</a:t>
            </a:r>
          </a:p>
          <a:p>
            <a:pPr marL="269875" indent="-180975">
              <a:buSzPct val="100000"/>
              <a:buFont typeface="Arial"/>
              <a:buChar char="•"/>
            </a:pPr>
            <a:r>
              <a:rPr lang="de-DE" sz="1600" dirty="0"/>
              <a:t>2014 ca. 30 % der 12-jährigen Kinder betroffen!</a:t>
            </a:r>
          </a:p>
          <a:p>
            <a:pPr marL="0" indent="0">
              <a:buSzPct val="100000"/>
              <a:buNone/>
            </a:pPr>
            <a:endParaRPr lang="de-DE" sz="1000" dirty="0"/>
          </a:p>
          <a:p>
            <a:pPr marL="0" indent="0">
              <a:buNone/>
            </a:pPr>
            <a:r>
              <a:rPr lang="de-DE" sz="1800" dirty="0">
                <a:solidFill>
                  <a:srgbClr val="0000CC"/>
                </a:solidFill>
              </a:rPr>
              <a:t>Formen – Verlauf</a:t>
            </a:r>
          </a:p>
          <a:p>
            <a:pPr marL="269875" indent="-180975">
              <a:buSzPct val="100000"/>
              <a:buFont typeface="Arial"/>
              <a:buChar char="•"/>
            </a:pPr>
            <a:r>
              <a:rPr lang="de-DE" sz="1600" dirty="0"/>
              <a:t>mild: weiß-gelblich bis gelb-braune Oberfläche</a:t>
            </a:r>
          </a:p>
          <a:p>
            <a:pPr marL="269875" indent="-180975">
              <a:buSzPct val="100000"/>
              <a:buFont typeface="Arial"/>
              <a:buChar char="•"/>
            </a:pPr>
            <a:r>
              <a:rPr lang="de-DE" sz="1600" dirty="0"/>
              <a:t>schwer: Schmelz / Dentin fehlt o. ist abgesplittert</a:t>
            </a:r>
          </a:p>
          <a:p>
            <a:pPr marL="269875" indent="-180975">
              <a:buSzPct val="100000"/>
              <a:buFont typeface="Arial"/>
              <a:buChar char="•"/>
            </a:pPr>
            <a:r>
              <a:rPr lang="de-DE" sz="1600" dirty="0"/>
              <a:t>teilweise schon beim Zahndurchbruch</a:t>
            </a:r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r>
              <a:rPr lang="de-DE" sz="1800" dirty="0">
                <a:solidFill>
                  <a:srgbClr val="0000CC"/>
                </a:solidFill>
              </a:rPr>
              <a:t>Probleme</a:t>
            </a:r>
          </a:p>
          <a:p>
            <a:pPr marL="269875" lvl="1" indent="-180975">
              <a:buSzPct val="100000"/>
              <a:buFont typeface="Arial"/>
              <a:buChar char="•"/>
            </a:pPr>
            <a:r>
              <a:rPr lang="de-DE" sz="1600" dirty="0">
                <a:cs typeface="ＭＳ Ｐゴシック" charset="0"/>
              </a:rPr>
              <a:t>Aussehen</a:t>
            </a:r>
          </a:p>
          <a:p>
            <a:pPr marL="269875" lvl="1" indent="-180975">
              <a:buSzPct val="100000"/>
              <a:buFont typeface="Arial"/>
              <a:buChar char="•"/>
            </a:pPr>
            <a:r>
              <a:rPr lang="de-DE" sz="1600" dirty="0">
                <a:cs typeface="ＭＳ Ｐゴシック" charset="0"/>
              </a:rPr>
              <a:t>Zähne empfindlich beim Essen &amp; Trinken sowie beim Putzen</a:t>
            </a:r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E153CF-14FE-E041-ACB3-6D115C7B4749}" type="slidenum">
              <a:rPr lang="de-DE"/>
              <a:pPr>
                <a:defRPr/>
              </a:pPr>
              <a:t>8</a:t>
            </a:fld>
            <a:endParaRPr lang="de-DE"/>
          </a:p>
        </p:txBody>
      </p:sp>
      <p:sp>
        <p:nvSpPr>
          <p:cNvPr id="14" name="AutoShape 229"/>
          <p:cNvSpPr>
            <a:spLocks noChangeArrowheads="1"/>
          </p:cNvSpPr>
          <p:nvPr/>
        </p:nvSpPr>
        <p:spPr bwMode="auto">
          <a:xfrm>
            <a:off x="3490825" y="719138"/>
            <a:ext cx="1080000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Erkrankungen</a:t>
            </a:r>
          </a:p>
        </p:txBody>
      </p:sp>
      <p:pic>
        <p:nvPicPr>
          <p:cNvPr id="2" name="Bild 1" descr="IMG_018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6380" y="1156823"/>
            <a:ext cx="3419997" cy="223803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Bild 3" descr="IMG_0196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6379" y="3554792"/>
            <a:ext cx="3422086" cy="217846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4347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E7360F-DAC6-1F48-9075-311E99D4918B}" type="slidenum">
              <a:rPr lang="de-DE"/>
              <a:pPr>
                <a:defRPr/>
              </a:pPr>
              <a:t>9</a:t>
            </a:fld>
            <a:endParaRPr lang="de-DE"/>
          </a:p>
        </p:txBody>
      </p:sp>
      <p:sp>
        <p:nvSpPr>
          <p:cNvPr id="83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j-cs"/>
              </a:rPr>
              <a:t>Prävention – gesunde Zähne von Anfang an</a:t>
            </a:r>
          </a:p>
        </p:txBody>
      </p:sp>
      <p:pic>
        <p:nvPicPr>
          <p:cNvPr id="61443" name="Picture 5" descr="&#10;4 Säulen.tiff                                                  000B5C7CMacintosh HD                   C3E360BD:"/>
          <p:cNvPicPr>
            <a:picLocks noChangeAspect="1" noChangeArrowheads="1"/>
          </p:cNvPicPr>
          <p:nvPr/>
        </p:nvPicPr>
        <p:blipFill>
          <a:blip r:embed="rId2" cstate="email">
            <a:lum bright="-12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9" t="1491" r="1227"/>
          <a:stretch>
            <a:fillRect/>
          </a:stretch>
        </p:blipFill>
        <p:spPr bwMode="auto">
          <a:xfrm>
            <a:off x="393700" y="1219200"/>
            <a:ext cx="8458200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30"/>
          <p:cNvSpPr>
            <a:spLocks noChangeArrowheads="1"/>
          </p:cNvSpPr>
          <p:nvPr/>
        </p:nvSpPr>
        <p:spPr bwMode="auto">
          <a:xfrm>
            <a:off x="4572809" y="719138"/>
            <a:ext cx="1078015" cy="179387"/>
          </a:xfrm>
          <a:prstGeom prst="roundRect">
            <a:avLst>
              <a:gd name="adj" fmla="val 26551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r>
              <a:rPr lang="de-DE" sz="1000" dirty="0">
                <a:latin typeface="Arial" charset="0"/>
                <a:cs typeface="+mn-cs"/>
              </a:rPr>
              <a:t>Vorbeugung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3059832" y="1988840"/>
            <a:ext cx="302433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596336" y="6075024"/>
            <a:ext cx="11754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www.bs-aarau.de</a:t>
            </a:r>
            <a:endParaRPr lang="de-DE" sz="10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5917551"/>
      </p:ext>
    </p:extLst>
  </p:cSld>
  <p:clrMapOvr>
    <a:masterClrMapping/>
  </p:clrMapOvr>
</p:sld>
</file>

<file path=ppt/theme/theme1.xml><?xml version="1.0" encoding="utf-8"?>
<a:theme xmlns:a="http://schemas.openxmlformats.org/drawingml/2006/main" name="Leer">
  <a:themeElements>
    <a:clrScheme name="Le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1747</Words>
  <Application>Microsoft Office PowerPoint</Application>
  <PresentationFormat>Bildschirmpräsentation (4:3)</PresentationFormat>
  <Paragraphs>437</Paragraphs>
  <Slides>37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1" baseType="lpstr">
      <vt:lpstr>Arial</vt:lpstr>
      <vt:lpstr>Times New Roman</vt:lpstr>
      <vt:lpstr>Wingdings</vt:lpstr>
      <vt:lpstr>Leer</vt:lpstr>
      <vt:lpstr>PowerPoint-Präsentation</vt:lpstr>
      <vt:lpstr>Vergleich Milchzahn – bleibender Zahn</vt:lpstr>
      <vt:lpstr>Orientierung – Milchgebiss</vt:lpstr>
      <vt:lpstr>Michgebiss – bleibendes Gebiss – Stadien</vt:lpstr>
      <vt:lpstr>Gebisskorrektur – Kieferorthopädie</vt:lpstr>
      <vt:lpstr>Gebisskorrektur – Kieferorthopädie</vt:lpstr>
      <vt:lpstr>Frühkindliche Karies – Fläschchenkaries </vt:lpstr>
      <vt:lpstr>MIH – Kreidezähne</vt:lpstr>
      <vt:lpstr>Prävention – gesunde Zähne von Anfang an</vt:lpstr>
      <vt:lpstr>Pflegemittel – Fluoridzahnpasta</vt:lpstr>
      <vt:lpstr>Pflegemittel – Dreikopfzahnbürste</vt:lpstr>
      <vt:lpstr>Pflegemittel – Dreikopfzahnbürste</vt:lpstr>
      <vt:lpstr>Pflegemittel – Fingerzahnbürste &amp; Co?</vt:lpstr>
      <vt:lpstr>Zahn- &amp; Mundpflege – Kinder</vt:lpstr>
      <vt:lpstr>Zahn- &amp; Mundpflege – Kinder</vt:lpstr>
      <vt:lpstr>Zahn- &amp; Mundpflege – Kinder</vt:lpstr>
      <vt:lpstr>Zahn- &amp; Mundpflege – Kinder – Comic</vt:lpstr>
      <vt:lpstr>Zahnspangen – Reinigung/Aufbewahrung</vt:lpstr>
      <vt:lpstr>Multiband – Reinigung</vt:lpstr>
      <vt:lpstr>Kindergebiss – Schau genau!</vt:lpstr>
      <vt:lpstr>Kindergebiss – Schau genau!</vt:lpstr>
      <vt:lpstr>Kindergebiss – Schau genau!</vt:lpstr>
      <vt:lpstr>Kindergebiss – Schau genau!</vt:lpstr>
      <vt:lpstr>Kindergebiss – Schau genau!</vt:lpstr>
      <vt:lpstr>Kindergebiss – Schau genau!</vt:lpstr>
      <vt:lpstr>Kindergebiss – Schau genau!</vt:lpstr>
      <vt:lpstr>Kindergebiss – Schau genau!</vt:lpstr>
      <vt:lpstr>Kindergebiss – Schau genau!</vt:lpstr>
      <vt:lpstr>Kindergebiss – Schau genau!</vt:lpstr>
      <vt:lpstr>Kindergebiss – Schau genau!</vt:lpstr>
      <vt:lpstr>Kindergebiss – Schau genau!</vt:lpstr>
      <vt:lpstr>Kindergebiss – Schau genau!</vt:lpstr>
      <vt:lpstr>Kindergebiss – Schau genau!</vt:lpstr>
      <vt:lpstr>Kindergebiss – Schau genau!</vt:lpstr>
      <vt:lpstr>Kindergebiss – Schau genau!</vt:lpstr>
      <vt:lpstr>Kindergebiss – Schau genau!</vt:lpstr>
      <vt:lpstr>Kindergebiss – Schau genau!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Folienmaster ZMK 2</dc:title>
  <dc:creator>Prof. P. Ludwig</dc:creator>
  <cp:lastModifiedBy>Mader, Andrea</cp:lastModifiedBy>
  <cp:revision>496</cp:revision>
  <cp:lastPrinted>2020-02-08T17:41:23Z</cp:lastPrinted>
  <dcterms:created xsi:type="dcterms:W3CDTF">2004-01-12T18:09:03Z</dcterms:created>
  <dcterms:modified xsi:type="dcterms:W3CDTF">2020-07-28T13:34:50Z</dcterms:modified>
</cp:coreProperties>
</file>